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19"/>
  </p:notesMasterIdLst>
  <p:handoutMasterIdLst>
    <p:handoutMasterId r:id="rId20"/>
  </p:handoutMasterIdLst>
  <p:sldIdLst>
    <p:sldId id="753" r:id="rId2"/>
    <p:sldId id="718" r:id="rId3"/>
    <p:sldId id="966" r:id="rId4"/>
    <p:sldId id="963" r:id="rId5"/>
    <p:sldId id="965" r:id="rId6"/>
    <p:sldId id="964" r:id="rId7"/>
    <p:sldId id="967" r:id="rId8"/>
    <p:sldId id="906" r:id="rId9"/>
    <p:sldId id="907" r:id="rId10"/>
    <p:sldId id="905" r:id="rId11"/>
    <p:sldId id="904" r:id="rId12"/>
    <p:sldId id="968" r:id="rId13"/>
    <p:sldId id="908" r:id="rId14"/>
    <p:sldId id="910" r:id="rId15"/>
    <p:sldId id="751" r:id="rId16"/>
    <p:sldId id="912" r:id="rId17"/>
    <p:sldId id="709" r:id="rId18"/>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753"/>
            <p14:sldId id="718"/>
            <p14:sldId id="966"/>
            <p14:sldId id="963"/>
            <p14:sldId id="965"/>
            <p14:sldId id="964"/>
            <p14:sldId id="967"/>
            <p14:sldId id="906"/>
            <p14:sldId id="907"/>
            <p14:sldId id="905"/>
            <p14:sldId id="904"/>
            <p14:sldId id="968"/>
            <p14:sldId id="908"/>
            <p14:sldId id="910"/>
            <p14:sldId id="751"/>
            <p14:sldId id="912"/>
            <p14:sldId id="7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16F3B"/>
    <a:srgbClr val="AEBF2F"/>
    <a:srgbClr val="00685D"/>
    <a:srgbClr val="1C7B70"/>
    <a:srgbClr val="2E7CA2"/>
    <a:srgbClr val="51A7BB"/>
    <a:srgbClr val="ADC339"/>
    <a:srgbClr val="E96C42"/>
    <a:srgbClr val="1B6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6" autoAdjust="0"/>
    <p:restoredTop sz="84167" autoAdjust="0"/>
  </p:normalViewPr>
  <p:slideViewPr>
    <p:cSldViewPr snapToGrid="0" showGuides="1">
      <p:cViewPr varScale="1">
        <p:scale>
          <a:sx n="44" d="100"/>
          <a:sy n="44" d="100"/>
        </p:scale>
        <p:origin x="-768" y="-104"/>
      </p:cViewPr>
      <p:guideLst>
        <p:guide orient="horz" pos="1044"/>
        <p:guide pos="417"/>
      </p:guideLst>
    </p:cSldViewPr>
  </p:slideViewPr>
  <p:notesTextViewPr>
    <p:cViewPr>
      <p:scale>
        <a:sx n="100" d="100"/>
        <a:sy n="100" d="100"/>
      </p:scale>
      <p:origin x="0" y="0"/>
    </p:cViewPr>
  </p:notesTextViewPr>
  <p:sorterViewPr>
    <p:cViewPr>
      <p:scale>
        <a:sx n="100" d="100"/>
        <a:sy n="100" d="100"/>
      </p:scale>
      <p:origin x="0" y="144"/>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projects.spring.io/spring-clou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4401" y="691515"/>
            <a:ext cx="3743184" cy="210015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Verdana" charset="0"/>
              </a:rPr>
              <a:t>Talk about how its different from PCF on AWS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0563"/>
            <a:ext cx="6146800" cy="3457575"/>
          </a:xfrm>
        </p:spPr>
      </p:sp>
      <p:sp>
        <p:nvSpPr>
          <p:cNvPr id="3" name="Notes Placeholder 2"/>
          <p:cNvSpPr>
            <a:spLocks noGrp="1"/>
          </p:cNvSpPr>
          <p:nvPr>
            <p:ph type="body" idx="1"/>
          </p:nvPr>
        </p:nvSpPr>
        <p:spPr/>
        <p:txBody>
          <a:bodyPr/>
          <a:lstStyle/>
          <a:p>
            <a:r>
              <a:rPr lang="en-US" sz="2800" b="1" dirty="0" smtClean="0"/>
              <a:t>Cloud Foundry </a:t>
            </a:r>
            <a:r>
              <a:rPr lang="en-US" sz="2800" b="1" dirty="0" err="1" smtClean="0"/>
              <a:t>PaaS</a:t>
            </a:r>
            <a:endParaRPr lang="en-US" sz="2800" b="1" dirty="0" smtClean="0"/>
          </a:p>
          <a:p>
            <a:endParaRPr lang="en-US" sz="2000" dirty="0" smtClean="0"/>
          </a:p>
          <a:p>
            <a:r>
              <a:rPr lang="en-US" sz="2000" dirty="0" smtClean="0"/>
              <a:t>An application runs in a </a:t>
            </a:r>
            <a:r>
              <a:rPr lang="en-US" sz="2000" b="1" dirty="0" smtClean="0"/>
              <a:t>DEA, </a:t>
            </a:r>
            <a:r>
              <a:rPr lang="en-US" sz="2000" b="0" dirty="0" smtClean="0"/>
              <a:t>which is a droplet execution agent</a:t>
            </a:r>
            <a:r>
              <a:rPr lang="en-US" sz="2000" b="1" dirty="0" smtClean="0"/>
              <a:t>. </a:t>
            </a:r>
            <a:r>
              <a:rPr lang="en-US" sz="2000" dirty="0" smtClean="0"/>
              <a:t>The</a:t>
            </a:r>
            <a:r>
              <a:rPr lang="en-US" sz="2000" b="1" dirty="0" smtClean="0"/>
              <a:t> Cloud Controller </a:t>
            </a:r>
            <a:r>
              <a:rPr lang="en-US" sz="2000" dirty="0" smtClean="0"/>
              <a:t>orchestrates the routing and lifecycle of all DEAs in the pool. </a:t>
            </a:r>
            <a:r>
              <a:rPr lang="en-US" sz="2000" b="1" dirty="0" smtClean="0"/>
              <a:t>Routers</a:t>
            </a:r>
            <a:r>
              <a:rPr lang="en-US" sz="2000" dirty="0" smtClean="0"/>
              <a:t> manage application traffic. </a:t>
            </a:r>
            <a:r>
              <a:rPr lang="en-US" sz="2000" b="1" dirty="0" smtClean="0"/>
              <a:t>Health Manager </a:t>
            </a:r>
            <a:r>
              <a:rPr lang="en-US" sz="2000" dirty="0" smtClean="0"/>
              <a:t>reports mismatched application states to the CC. A </a:t>
            </a:r>
            <a:r>
              <a:rPr lang="en-US" sz="2000" b="1" dirty="0" smtClean="0"/>
              <a:t>service</a:t>
            </a:r>
            <a:r>
              <a:rPr lang="en-US" sz="2000" dirty="0" smtClean="0"/>
              <a:t> </a:t>
            </a:r>
            <a:r>
              <a:rPr lang="en-US" sz="2000" b="1" dirty="0" smtClean="0"/>
              <a:t>gateway</a:t>
            </a:r>
            <a:r>
              <a:rPr lang="en-US" sz="2000" dirty="0" smtClean="0"/>
              <a:t> provides an interface for services (native or external). A </a:t>
            </a:r>
            <a:r>
              <a:rPr lang="en-US" sz="2000" b="1" dirty="0" smtClean="0"/>
              <a:t>messaging</a:t>
            </a:r>
            <a:r>
              <a:rPr lang="en-US" sz="2000" dirty="0" smtClean="0"/>
              <a:t> bus manages all system communication. Apps are accessed directly through the router while web and CLI clients (e.g., </a:t>
            </a:r>
            <a:r>
              <a:rPr lang="en-US" sz="2000" dirty="0" err="1" smtClean="0"/>
              <a:t>vmc</a:t>
            </a:r>
            <a:r>
              <a:rPr lang="en-US" sz="2000" dirty="0" smtClean="0"/>
              <a:t>, STS) access Cloud Controller via </a:t>
            </a:r>
            <a:r>
              <a:rPr lang="en-US" sz="2000" dirty="0" err="1" smtClean="0"/>
              <a:t>RESTful</a:t>
            </a:r>
            <a:r>
              <a:rPr lang="en-US" sz="2000" dirty="0" smtClean="0"/>
              <a:t> services.</a:t>
            </a:r>
            <a:endParaRPr lang="en-US" sz="2000"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9FC8DD7F-993E-F240-9BF1-7E5C28EE956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407988"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7" name="Shape 717"/>
          <p:cNvSpPr txBox="1">
            <a:spLocks noGrp="1"/>
          </p:cNvSpPr>
          <p:nvPr>
            <p:ph type="body" idx="1"/>
          </p:nvPr>
        </p:nvSpPr>
        <p:spPr>
          <a:xfrm>
            <a:off x="701126" y="4416092"/>
            <a:ext cx="5608996" cy="4183666"/>
          </a:xfrm>
          <a:prstGeom prst="rect">
            <a:avLst/>
          </a:prstGeom>
        </p:spPr>
        <p:txBody>
          <a:bodyPr lIns="93171" tIns="93171" rIns="93171" bIns="93171" anchor="t" anchorCtr="0">
            <a:noAutofit/>
          </a:bodyPr>
          <a:lstStyle/>
          <a:p>
            <a:pPr>
              <a:spcBef>
                <a:spcPts val="0"/>
              </a:spcBef>
            </a:pPr>
            <a:endParaRPr/>
          </a:p>
        </p:txBody>
      </p:sp>
    </p:spTree>
    <p:extLst>
      <p:ext uri="{BB962C8B-B14F-4D97-AF65-F5344CB8AC3E}">
        <p14:creationId xmlns:p14="http://schemas.microsoft.com/office/powerpoint/2010/main" val="90730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196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everyone agrees</a:t>
            </a:r>
            <a:r>
              <a:rPr lang="en-US" baseline="0" dirty="0" smtClean="0"/>
              <a:t> the new slides looks much more organized and its easier to find the verticals and the logos, here are some points of feedback</a:t>
            </a:r>
          </a:p>
          <a:p>
            <a:endParaRPr lang="en-US" baseline="0" dirty="0" smtClean="0"/>
          </a:p>
          <a:p>
            <a:pPr marL="230772" indent="-230772">
              <a:buAutoNum type="arabicPeriod"/>
            </a:pPr>
            <a:r>
              <a:rPr lang="en-US" baseline="0" dirty="0" smtClean="0"/>
              <a:t>The Retail and Education sections were missed totally (most people did not find them until I pointed it out)</a:t>
            </a:r>
          </a:p>
          <a:p>
            <a:pPr marL="230772" indent="-230772">
              <a:buAutoNum type="arabicPeriod"/>
            </a:pPr>
            <a:r>
              <a:rPr lang="en-US" baseline="0" dirty="0" smtClean="0"/>
              <a:t>The vertical organization could be alphabetically sorted</a:t>
            </a:r>
          </a:p>
          <a:p>
            <a:pPr marL="230772" indent="-230772">
              <a:buAutoNum type="arabicPeriod"/>
            </a:pPr>
            <a:r>
              <a:rPr lang="en-US" baseline="0" dirty="0" smtClean="0"/>
              <a:t>Need a way to avoid the white space</a:t>
            </a:r>
          </a:p>
          <a:p>
            <a:pPr marL="230772" indent="-230772">
              <a:buAutoNum type="arabicPeriod"/>
            </a:pPr>
            <a:endParaRPr lang="en-US" baseline="0" dirty="0" smtClean="0"/>
          </a:p>
          <a:p>
            <a:r>
              <a:rPr lang="en-US" baseline="0" dirty="0" smtClean="0"/>
              <a:t>I went through another round of classification and also sorted alphabetically. Feel free to re sort if I missed something. </a:t>
            </a:r>
          </a:p>
          <a:p>
            <a:endParaRPr lang="en-US" dirty="0"/>
          </a:p>
        </p:txBody>
      </p:sp>
      <p:sp>
        <p:nvSpPr>
          <p:cNvPr id="4" name="Slide Number Placeholder 3"/>
          <p:cNvSpPr>
            <a:spLocks noGrp="1"/>
          </p:cNvSpPr>
          <p:nvPr>
            <p:ph type="sldNum" idx="10"/>
          </p:nvPr>
        </p:nvSpPr>
        <p:spPr>
          <a:xfrm>
            <a:off x="3971417" y="8830570"/>
            <a:ext cx="3038207" cy="464852"/>
          </a:xfrm>
          <a:prstGeom prst="rect">
            <a:avLst/>
          </a:prstGeom>
        </p:spPr>
        <p:txBody>
          <a:bodyPr lIns="93186" tIns="46592" rIns="93186" bIns="46592"/>
          <a:lstStyle/>
          <a:p>
            <a:endParaRPr lang="en-US">
              <a:solidFill>
                <a:srgbClr val="000000"/>
              </a:solidFill>
              <a:latin typeface="Arial"/>
            </a:endParaRPr>
          </a:p>
        </p:txBody>
      </p:sp>
    </p:spTree>
    <p:extLst>
      <p:ext uri="{BB962C8B-B14F-4D97-AF65-F5344CB8AC3E}">
        <p14:creationId xmlns:p14="http://schemas.microsoft.com/office/powerpoint/2010/main" val="324406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PCF</a:t>
            </a:r>
            <a:r>
              <a:rPr lang="en-US" baseline="0" dirty="0" smtClean="0"/>
              <a:t> has two main audiences – Developers and Operators</a:t>
            </a:r>
          </a:p>
          <a:p>
            <a:endParaRPr lang="en-US" baseline="0" dirty="0" smtClean="0"/>
          </a:p>
          <a:p>
            <a:pPr>
              <a:spcBef>
                <a:spcPts val="808"/>
              </a:spcBef>
            </a:pPr>
            <a:r>
              <a:rPr lang="en-US" baseline="0" dirty="0" smtClean="0"/>
              <a:t>For Developers </a:t>
            </a:r>
          </a:p>
          <a:p>
            <a:pPr marL="173079" indent="-173079">
              <a:spcBef>
                <a:spcPts val="808"/>
              </a:spcBef>
              <a:buFontTx/>
              <a:buChar char="-"/>
            </a:pPr>
            <a:r>
              <a:rPr lang="en-US" altLang="en-US" sz="1200" dirty="0"/>
              <a:t>Faster Time To Market</a:t>
            </a:r>
          </a:p>
          <a:p>
            <a:pPr marL="173079" indent="-173079" defTabSz="923064">
              <a:spcBef>
                <a:spcPts val="808"/>
              </a:spcBef>
              <a:buFontTx/>
              <a:buChar char="-"/>
              <a:defRPr/>
            </a:pPr>
            <a:r>
              <a:rPr lang="en-US" altLang="en-US" sz="1200" dirty="0"/>
              <a:t>Mobile + Data Services</a:t>
            </a:r>
          </a:p>
          <a:p>
            <a:pPr marL="173079" indent="-173079" defTabSz="923064">
              <a:spcBef>
                <a:spcPts val="808"/>
              </a:spcBef>
              <a:buFontTx/>
              <a:buChar char="-"/>
              <a:defRPr/>
            </a:pPr>
            <a:r>
              <a:rPr lang="en-US" altLang="en-US" sz="1200" dirty="0"/>
              <a:t>Agile and Iterative</a:t>
            </a:r>
          </a:p>
          <a:p>
            <a:pPr marL="173079" indent="-173079" defTabSz="923064">
              <a:spcBef>
                <a:spcPts val="808"/>
              </a:spcBef>
              <a:buFontTx/>
              <a:buChar char="-"/>
              <a:defRPr/>
            </a:pPr>
            <a:r>
              <a:rPr lang="en-US" altLang="en-US" sz="1200" dirty="0"/>
              <a:t>Leverage OSS</a:t>
            </a:r>
          </a:p>
          <a:p>
            <a:pPr>
              <a:spcBef>
                <a:spcPts val="808"/>
              </a:spcBef>
            </a:pPr>
            <a:endParaRPr lang="en-US" altLang="en-US" sz="1200" dirty="0"/>
          </a:p>
          <a:p>
            <a:endParaRPr lang="en-US" dirty="0" smtClean="0"/>
          </a:p>
          <a:p>
            <a:r>
              <a:rPr lang="en-US" dirty="0" smtClean="0"/>
              <a:t>For Operators (Talk to slide)</a:t>
            </a:r>
          </a:p>
          <a:p>
            <a:pPr marL="173079" indent="-173079">
              <a:spcBef>
                <a:spcPts val="808"/>
              </a:spcBef>
              <a:buFontTx/>
              <a:buChar char="-"/>
            </a:pPr>
            <a:r>
              <a:rPr lang="en-US" altLang="en-US" sz="1200" dirty="0"/>
              <a:t>Continuous Delivery</a:t>
            </a:r>
          </a:p>
          <a:p>
            <a:pPr marL="173079" indent="-173079">
              <a:spcBef>
                <a:spcPts val="808"/>
              </a:spcBef>
              <a:buFontTx/>
              <a:buChar char="-"/>
            </a:pPr>
            <a:r>
              <a:rPr lang="en-US" altLang="en-US" sz="1200" dirty="0"/>
              <a:t>No Downtime</a:t>
            </a:r>
          </a:p>
          <a:p>
            <a:pPr marL="173079" indent="-173079">
              <a:spcBef>
                <a:spcPts val="808"/>
              </a:spcBef>
              <a:buFontTx/>
              <a:buChar char="-"/>
            </a:pPr>
            <a:r>
              <a:rPr lang="en-US" altLang="en-US" sz="1200" dirty="0"/>
              <a:t>Instant scaling </a:t>
            </a:r>
          </a:p>
          <a:p>
            <a:pPr marL="173079" indent="-173079" defTabSz="923064">
              <a:spcBef>
                <a:spcPts val="808"/>
              </a:spcBef>
              <a:buFontTx/>
              <a:buChar char="-"/>
              <a:defRPr/>
            </a:pPr>
            <a:r>
              <a:rPr lang="en-US" altLang="en-US" sz="1200" dirty="0"/>
              <a:t>Consistency &amp; Automation</a:t>
            </a:r>
          </a:p>
        </p:txBody>
      </p:sp>
    </p:spTree>
    <p:extLst>
      <p:ext uri="{BB962C8B-B14F-4D97-AF65-F5344CB8AC3E}">
        <p14:creationId xmlns:p14="http://schemas.microsoft.com/office/powerpoint/2010/main" val="421087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pPr defTabSz="461543">
              <a:spcBef>
                <a:spcPts val="0"/>
              </a:spcBef>
              <a:defRPr/>
            </a:pPr>
            <a:r>
              <a:rPr lang="en-US" dirty="0">
                <a:latin typeface="+mn-lt"/>
                <a:cs typeface="+mn-cs"/>
              </a:rPr>
              <a:t>That is and should be a governing principle behind any cloud platform, library, or tool. </a:t>
            </a:r>
            <a:r>
              <a:rPr lang="en-US" u="sng" dirty="0">
                <a:latin typeface="+mn-lt"/>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u="sng" dirty="0">
              <a:latin typeface="+mn-lt"/>
              <a:cs typeface="+mn-cs"/>
            </a:endParaRPr>
          </a:p>
          <a:p>
            <a:pPr defTabSz="461543">
              <a:spcBef>
                <a:spcPts val="0"/>
              </a:spcBef>
              <a:defRPr/>
            </a:pPr>
            <a:endParaRPr lang="en-US" u="sng" dirty="0">
              <a:latin typeface="+mn-lt"/>
              <a:cs typeface="+mn-cs"/>
            </a:endParaRPr>
          </a:p>
          <a:p>
            <a:pPr defTabSz="461543">
              <a:spcBef>
                <a:spcPts val="0"/>
              </a:spcBef>
              <a:defRPr/>
            </a:pPr>
            <a:endParaRPr lang="en-US" u="sng" dirty="0">
              <a:latin typeface="+mn-lt"/>
              <a:cs typeface="+mn-cs"/>
            </a:endParaRPr>
          </a:p>
          <a:p>
            <a:pPr>
              <a:buNone/>
            </a:pPr>
            <a:r>
              <a:rPr lang="en-US" sz="2400" dirty="0">
                <a:solidFill>
                  <a:srgbClr val="FFFFFF"/>
                </a:solidFill>
              </a:rPr>
              <a:t>Application Framework</a:t>
            </a:r>
          </a:p>
          <a:p>
            <a:pPr lvl="3">
              <a:buFont typeface="Wingdings" charset="2"/>
              <a:buChar char="§"/>
            </a:pPr>
            <a:r>
              <a:rPr lang="en-US" sz="1800" dirty="0">
                <a:solidFill>
                  <a:srgbClr val="FFFFFF"/>
                </a:solidFill>
              </a:rPr>
              <a:t>Spring Cloud : used by Netflix</a:t>
            </a:r>
          </a:p>
          <a:p>
            <a:pPr lvl="3">
              <a:buFont typeface="Wingdings" charset="2"/>
              <a:buChar char="§"/>
            </a:pPr>
            <a:r>
              <a:rPr lang="en-US" sz="1800" dirty="0">
                <a:solidFill>
                  <a:srgbClr val="FFFFFF"/>
                </a:solidFill>
              </a:rPr>
              <a:t>Spring Boot now over 1M downloads a month, historic levels of growth</a:t>
            </a:r>
          </a:p>
          <a:p>
            <a:pPr>
              <a:buNone/>
            </a:pPr>
            <a:r>
              <a:rPr lang="en-US" sz="2400" dirty="0">
                <a:solidFill>
                  <a:srgbClr val="FFFFFF"/>
                </a:solidFill>
              </a:rPr>
              <a:t>Runtime platform</a:t>
            </a:r>
          </a:p>
          <a:p>
            <a:pPr lvl="3">
              <a:buFont typeface="Wingdings" charset="2"/>
              <a:buChar char="§"/>
            </a:pPr>
            <a:r>
              <a:rPr lang="en-US" sz="1800" dirty="0">
                <a:solidFill>
                  <a:srgbClr val="FFFFFF"/>
                </a:solidFill>
              </a:rPr>
              <a:t>Cloud Foundry elastic runtime used by top FS leaders</a:t>
            </a:r>
          </a:p>
          <a:p>
            <a:pPr lvl="3">
              <a:buFont typeface="Wingdings" charset="2"/>
              <a:buChar char="§"/>
            </a:pPr>
            <a:r>
              <a:rPr lang="en-US" sz="1800" dirty="0">
                <a:solidFill>
                  <a:srgbClr val="FFFFFF"/>
                </a:solidFill>
              </a:rPr>
              <a:t>Enterprise production ready Linux Container based platform </a:t>
            </a:r>
          </a:p>
          <a:p>
            <a:pPr lvl="2">
              <a:buNone/>
            </a:pPr>
            <a:r>
              <a:rPr lang="en-US" sz="2400" dirty="0">
                <a:solidFill>
                  <a:srgbClr val="FFFFFF"/>
                </a:solidFill>
              </a:rPr>
              <a:t>Infrastructure Automation</a:t>
            </a:r>
          </a:p>
          <a:p>
            <a:pPr lvl="3">
              <a:buFont typeface="Wingdings" charset="2"/>
              <a:buChar char="§"/>
            </a:pPr>
            <a:r>
              <a:rPr lang="en-US" sz="1800" dirty="0">
                <a:solidFill>
                  <a:srgbClr val="FFFFFF"/>
                </a:solidFill>
              </a:rPr>
              <a:t>CF BOSH: Embedded OS, cloud API integrated </a:t>
            </a:r>
          </a:p>
          <a:p>
            <a:pPr lvl="3">
              <a:buFont typeface="Wingdings" charset="2"/>
              <a:buChar char="§"/>
            </a:pPr>
            <a:r>
              <a:rPr lang="en-US" sz="1800" dirty="0">
                <a:solidFill>
                  <a:srgbClr val="FFFFFF"/>
                </a:solidFill>
              </a:rPr>
              <a:t>Incredible operational leverage; machine to machine automation </a:t>
            </a:r>
          </a:p>
          <a:p>
            <a:pPr defTabSz="461543">
              <a:spcBef>
                <a:spcPts val="0"/>
              </a:spcBef>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no circles">
    <p:spTree>
      <p:nvGrpSpPr>
        <p:cNvPr id="1" name=""/>
        <p:cNvGrpSpPr/>
        <p:nvPr/>
      </p:nvGrpSpPr>
      <p:grpSpPr>
        <a:xfrm>
          <a:off x="0" y="0"/>
          <a:ext cx="0" cy="0"/>
          <a:chOff x="0" y="0"/>
          <a:chExt cx="0" cy="0"/>
        </a:xfrm>
      </p:grpSpPr>
      <p:sp>
        <p:nvSpPr>
          <p:cNvPr id="5" name="Rectangle 4"/>
          <p:cNvSpPr/>
          <p:nvPr userDrawn="1"/>
        </p:nvSpPr>
        <p:spPr>
          <a:xfrm rot="10800000">
            <a:off x="0" y="2666999"/>
            <a:ext cx="9144000" cy="1971675"/>
          </a:xfrm>
          <a:prstGeom prst="rect">
            <a:avLst/>
          </a:prstGeom>
          <a:gradFill>
            <a:gsLst>
              <a:gs pos="0">
                <a:schemeClr val="bg1">
                  <a:lumMod val="85000"/>
                </a:schemeClr>
              </a:gs>
              <a:gs pos="66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anchor="ctr"/>
          <a:lstStyle/>
          <a:p>
            <a:pPr algn="ctr">
              <a:defRPr/>
            </a:pPr>
            <a:endParaRPr lang="en-US" sz="1800" dirty="0">
              <a:solidFill>
                <a:srgbClr val="FFFFFF"/>
              </a:solidFill>
            </a:endParaRPr>
          </a:p>
        </p:txBody>
      </p:sp>
      <p:sp>
        <p:nvSpPr>
          <p:cNvPr id="2" name="Title 1"/>
          <p:cNvSpPr>
            <a:spLocks noGrp="1"/>
          </p:cNvSpPr>
          <p:nvPr>
            <p:ph type="title" hasCustomPrompt="1"/>
          </p:nvPr>
        </p:nvSpPr>
        <p:spPr bwMode="gray">
          <a:xfrm>
            <a:off x="366713" y="240774"/>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6" y="770341"/>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86903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2138" y="76978"/>
            <a:ext cx="9031862" cy="552750"/>
          </a:xfrm>
          <a:prstGeom prst="rect">
            <a:avLst/>
          </a:prstGeom>
        </p:spPr>
        <p:txBody>
          <a:bodyPr/>
          <a:lstStyle>
            <a:lvl1pPr algn="l">
              <a:defRPr sz="2800" b="1">
                <a:solidFill>
                  <a:schemeClr val="tx1">
                    <a:lumMod val="65000"/>
                    <a:lumOff val="3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2959747"/>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0"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3" r:id="rId17"/>
    <p:sldLayoutId id="2147483704"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emf"/><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jpeg"/><Relationship Id="rId24" Type="http://schemas.openxmlformats.org/officeDocument/2006/relationships/image" Target="../media/image66.gif"/><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69.jpeg"/><Relationship Id="rId28" Type="http://schemas.openxmlformats.org/officeDocument/2006/relationships/image" Target="../media/image70.jpeg"/><Relationship Id="rId29" Type="http://schemas.openxmlformats.org/officeDocument/2006/relationships/image" Target="../media/image71.jpeg"/><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30" Type="http://schemas.openxmlformats.org/officeDocument/2006/relationships/image" Target="../media/image72.jpeg"/><Relationship Id="rId31" Type="http://schemas.openxmlformats.org/officeDocument/2006/relationships/image" Target="../media/image73.png"/><Relationship Id="rId32" Type="http://schemas.openxmlformats.org/officeDocument/2006/relationships/image" Target="../media/image74.jpeg"/><Relationship Id="rId9" Type="http://schemas.openxmlformats.org/officeDocument/2006/relationships/image" Target="../media/image51.jpeg"/><Relationship Id="rId6" Type="http://schemas.openxmlformats.org/officeDocument/2006/relationships/image" Target="../media/image48.jpeg"/><Relationship Id="rId7" Type="http://schemas.openxmlformats.org/officeDocument/2006/relationships/image" Target="../media/image49.png"/><Relationship Id="rId8" Type="http://schemas.openxmlformats.org/officeDocument/2006/relationships/image" Target="../media/image50.png"/><Relationship Id="rId33" Type="http://schemas.openxmlformats.org/officeDocument/2006/relationships/image" Target="../media/image75.png"/><Relationship Id="rId34" Type="http://schemas.openxmlformats.org/officeDocument/2006/relationships/image" Target="../media/image76.png"/><Relationship Id="rId35" Type="http://schemas.openxmlformats.org/officeDocument/2006/relationships/image" Target="../media/image77.png"/><Relationship Id="rId36" Type="http://schemas.openxmlformats.org/officeDocument/2006/relationships/image" Target="../media/image78.jpeg"/><Relationship Id="rId10" Type="http://schemas.openxmlformats.org/officeDocument/2006/relationships/image" Target="../media/image52.jpeg"/><Relationship Id="rId11" Type="http://schemas.openxmlformats.org/officeDocument/2006/relationships/image" Target="../media/image53.gif"/><Relationship Id="rId12" Type="http://schemas.openxmlformats.org/officeDocument/2006/relationships/image" Target="../media/image54.jpe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jpeg"/><Relationship Id="rId17" Type="http://schemas.openxmlformats.org/officeDocument/2006/relationships/image" Target="../media/image59.jpeg"/><Relationship Id="rId18" Type="http://schemas.openxmlformats.org/officeDocument/2006/relationships/image" Target="../media/image60.png"/><Relationship Id="rId19" Type="http://schemas.openxmlformats.org/officeDocument/2006/relationships/image" Target="../media/image61.png"/><Relationship Id="rId37" Type="http://schemas.openxmlformats.org/officeDocument/2006/relationships/image" Target="../media/image79.png"/><Relationship Id="rId38"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png"/><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98.png"/><Relationship Id="rId18" Type="http://schemas.openxmlformats.org/officeDocument/2006/relationships/image" Target="../media/image113.png"/><Relationship Id="rId19" Type="http://schemas.openxmlformats.org/officeDocument/2006/relationships/image" Target="../media/image114.pn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9.jpeg"/><Relationship Id="rId4" Type="http://schemas.openxmlformats.org/officeDocument/2006/relationships/image" Target="../media/image100.png"/><Relationship Id="rId5" Type="http://schemas.openxmlformats.org/officeDocument/2006/relationships/image" Target="../media/image101.jpeg"/><Relationship Id="rId6" Type="http://schemas.openxmlformats.org/officeDocument/2006/relationships/image" Target="../media/image102.jpe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1" Type="http://schemas.openxmlformats.org/officeDocument/2006/relationships/image" Target="../media/image123.png"/><Relationship Id="rId12" Type="http://schemas.openxmlformats.org/officeDocument/2006/relationships/image" Target="../media/image111.png"/><Relationship Id="rId13" Type="http://schemas.openxmlformats.org/officeDocument/2006/relationships/image" Target="../media/image124.jpeg"/><Relationship Id="rId14" Type="http://schemas.openxmlformats.org/officeDocument/2006/relationships/image" Target="../media/image125.jpeg"/><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20" Type="http://schemas.openxmlformats.org/officeDocument/2006/relationships/image" Target="../media/image27.png"/><Relationship Id="rId21" Type="http://schemas.openxmlformats.org/officeDocument/2006/relationships/image" Target="../media/image28.png"/><Relationship Id="rId22" Type="http://schemas.openxmlformats.org/officeDocument/2006/relationships/image" Target="../media/image29.png"/><Relationship Id="rId23" Type="http://schemas.openxmlformats.org/officeDocument/2006/relationships/image" Target="../media/image30.png"/><Relationship Id="rId24" Type="http://schemas.openxmlformats.org/officeDocument/2006/relationships/image" Target="../media/image31.png"/><Relationship Id="rId25" Type="http://schemas.openxmlformats.org/officeDocument/2006/relationships/image" Target="../media/image32.png"/><Relationship Id="rId26" Type="http://schemas.openxmlformats.org/officeDocument/2006/relationships/image" Target="../media/image33.png"/><Relationship Id="rId27" Type="http://schemas.openxmlformats.org/officeDocument/2006/relationships/image" Target="../media/image34.png"/><Relationship Id="rId28" Type="http://schemas.openxmlformats.org/officeDocument/2006/relationships/image" Target="../media/image35.png"/><Relationship Id="rId29"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30" Type="http://schemas.openxmlformats.org/officeDocument/2006/relationships/image" Target="../media/image37.png"/><Relationship Id="rId31" Type="http://schemas.openxmlformats.org/officeDocument/2006/relationships/image" Target="../media/image38.png"/><Relationship Id="rId32" Type="http://schemas.openxmlformats.org/officeDocument/2006/relationships/image" Target="../media/image39.png"/><Relationship Id="rId9"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33" Type="http://schemas.openxmlformats.org/officeDocument/2006/relationships/image" Target="../media/image40.png"/><Relationship Id="rId34" Type="http://schemas.openxmlformats.org/officeDocument/2006/relationships/image" Target="../media/image41.png"/><Relationship Id="rId35" Type="http://schemas.openxmlformats.org/officeDocument/2006/relationships/image" Target="../media/image42.png"/><Relationship Id="rId36" Type="http://schemas.openxmlformats.org/officeDocument/2006/relationships/image" Target="../media/image43.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jpeg"/><Relationship Id="rId18" Type="http://schemas.openxmlformats.org/officeDocument/2006/relationships/image" Target="../media/image25.png"/><Relationship Id="rId19" Type="http://schemas.openxmlformats.org/officeDocument/2006/relationships/image" Target="../media/image26.png"/><Relationship Id="rId37"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billboard-indianrailways-highq_blurred.jpg"/>
          <p:cNvPicPr>
            <a:picLocks noChangeAspect="1"/>
          </p:cNvPicPr>
          <p:nvPr/>
        </p:nvPicPr>
        <p:blipFill rotWithShape="1">
          <a:blip r:embed="rId3">
            <a:extLst>
              <a:ext uri="{28A0092B-C50C-407E-A947-70E740481C1C}">
                <a14:useLocalDpi xmlns:a14="http://schemas.microsoft.com/office/drawing/2010/main" val="0"/>
              </a:ext>
            </a:extLst>
          </a:blip>
          <a:srcRect t="12520" r="7256"/>
          <a:stretch/>
        </p:blipFill>
        <p:spPr>
          <a:xfrm>
            <a:off x="0" y="0"/>
            <a:ext cx="9144000" cy="5143500"/>
          </a:xfrm>
          <a:prstGeom prst="rect">
            <a:avLst/>
          </a:prstGeom>
        </p:spPr>
      </p:pic>
      <p:sp>
        <p:nvSpPr>
          <p:cNvPr id="4" name="Title 1"/>
          <p:cNvSpPr txBox="1">
            <a:spLocks/>
          </p:cNvSpPr>
          <p:nvPr/>
        </p:nvSpPr>
        <p:spPr>
          <a:xfrm>
            <a:off x="539657" y="2967182"/>
            <a:ext cx="7633427" cy="809244"/>
          </a:xfrm>
          <a:prstGeom prst="rect">
            <a:avLst/>
          </a:prstGeom>
        </p:spPr>
        <p:txBody>
          <a:bodyPr/>
          <a:lst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a:lstStyle>
          <a:p>
            <a:r>
              <a:rPr lang="en-US" sz="2400" dirty="0" smtClean="0">
                <a:solidFill>
                  <a:schemeClr val="bg1"/>
                </a:solidFill>
                <a:latin typeface="Arial"/>
                <a:cs typeface="Arial"/>
              </a:rPr>
              <a:t>Building Transformational Cloud Native Applications</a:t>
            </a:r>
          </a:p>
        </p:txBody>
      </p:sp>
      <p:sp>
        <p:nvSpPr>
          <p:cNvPr id="6" name="Title 1"/>
          <p:cNvSpPr txBox="1">
            <a:spLocks/>
          </p:cNvSpPr>
          <p:nvPr/>
        </p:nvSpPr>
        <p:spPr>
          <a:xfrm>
            <a:off x="539658" y="4158214"/>
            <a:ext cx="6274018" cy="433272"/>
          </a:xfrm>
          <a:prstGeom prst="rect">
            <a:avLst/>
          </a:prstGeom>
        </p:spPr>
        <p:txBody>
          <a:bodyPr/>
          <a:lst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a:lstStyle>
          <a:p>
            <a:r>
              <a:rPr lang="en-US" sz="1600" dirty="0" smtClean="0">
                <a:solidFill>
                  <a:srgbClr val="F27127"/>
                </a:solidFill>
                <a:latin typeface="Arial"/>
                <a:cs typeface="Arial"/>
              </a:rPr>
              <a:t>Adam Zwickey</a:t>
            </a:r>
            <a:endParaRPr lang="en-US" sz="1600" dirty="0">
              <a:solidFill>
                <a:srgbClr val="F27127"/>
              </a:solidFill>
              <a:latin typeface="Arial"/>
              <a:cs typeface="Arial"/>
            </a:endParaRPr>
          </a:p>
        </p:txBody>
      </p:sp>
      <p:pic>
        <p:nvPicPr>
          <p:cNvPr id="5" name="Picture 4" descr="Pivotal_TealOnWhite_RGB-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48" y="659073"/>
            <a:ext cx="1987196" cy="465256"/>
          </a:xfrm>
          <a:prstGeom prst="rect">
            <a:avLst/>
          </a:prstGeom>
        </p:spPr>
      </p:pic>
    </p:spTree>
    <p:extLst>
      <p:ext uri="{BB962C8B-B14F-4D97-AF65-F5344CB8AC3E}">
        <p14:creationId xmlns:p14="http://schemas.microsoft.com/office/powerpoint/2010/main" val="937572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a:xfrm>
            <a:off x="0" y="0"/>
            <a:ext cx="9144000" cy="971550"/>
          </a:xfrm>
          <a:prstGeom prst="rect">
            <a:avLst/>
          </a:prstGeom>
          <a:solidFill>
            <a:srgbClr val="000000"/>
          </a:solidFill>
          <a:ln w="12700" cap="flat" cmpd="sng" algn="ctr">
            <a:solidFill>
              <a:srgbClr val="000000"/>
            </a:solidFill>
            <a:prstDash val="solid"/>
          </a:ln>
          <a:effectLst/>
        </p:spPr>
        <p:txBody>
          <a:bodyPr lIns="68579" tIns="34289" rIns="68579" bIns="34289" rtlCol="0" anchor="ctr"/>
          <a:lstStyle/>
          <a:p>
            <a:pPr algn="ctr">
              <a:defRPr/>
            </a:pPr>
            <a:endParaRPr lang="en-US" kern="0">
              <a:solidFill>
                <a:srgbClr val="FFFFFF"/>
              </a:solidFill>
            </a:endParaRPr>
          </a:p>
        </p:txBody>
      </p:sp>
      <p:sp>
        <p:nvSpPr>
          <p:cNvPr id="83" name="Rectangle 82"/>
          <p:cNvSpPr/>
          <p:nvPr/>
        </p:nvSpPr>
        <p:spPr>
          <a:xfrm>
            <a:off x="0" y="4478867"/>
            <a:ext cx="9144000" cy="664632"/>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rgbClr val="FFFFFF"/>
              </a:solidFill>
            </a:endParaRPr>
          </a:p>
        </p:txBody>
      </p:sp>
      <p:pic>
        <p:nvPicPr>
          <p:cNvPr id="88" name="Picture 87"/>
          <p:cNvPicPr>
            <a:picLocks noChangeAspect="1"/>
          </p:cNvPicPr>
          <p:nvPr/>
        </p:nvPicPr>
        <p:blipFill rotWithShape="1">
          <a:blip r:embed="rId3"/>
          <a:srcRect l="2097" t="26802" b="33257"/>
          <a:stretch/>
        </p:blipFill>
        <p:spPr>
          <a:xfrm>
            <a:off x="5825068" y="2480733"/>
            <a:ext cx="903871" cy="279400"/>
          </a:xfrm>
          <a:prstGeom prst="rect">
            <a:avLst/>
          </a:prstGeom>
          <a:solidFill>
            <a:srgbClr val="FFFFFF"/>
          </a:solidFill>
          <a:ln>
            <a:noFill/>
          </a:ln>
        </p:spPr>
      </p:pic>
      <p:pic>
        <p:nvPicPr>
          <p:cNvPr id="132" name="Picture 29" descr="https://thecenterforinnovation.org/sites/default/files/uploads/images/lockheed_martin_logo_mi.png"/>
          <p:cNvPicPr>
            <a:picLocks noChangeAspect="1" noChangeArrowheads="1"/>
          </p:cNvPicPr>
          <p:nvPr/>
        </p:nvPicPr>
        <p:blipFill rotWithShape="1">
          <a:blip r:embed="rId4" cstate="print"/>
          <a:srcRect t="19534"/>
          <a:stretch/>
        </p:blipFill>
        <p:spPr bwMode="auto">
          <a:xfrm>
            <a:off x="2710283" y="1216565"/>
            <a:ext cx="1405615" cy="785721"/>
          </a:xfrm>
          <a:prstGeom prst="rect">
            <a:avLst/>
          </a:prstGeom>
          <a:noFill/>
        </p:spPr>
      </p:pic>
      <p:pic>
        <p:nvPicPr>
          <p:cNvPr id="81" name="Picture 80"/>
          <p:cNvPicPr>
            <a:picLocks noChangeAspect="1"/>
          </p:cNvPicPr>
          <p:nvPr/>
        </p:nvPicPr>
        <p:blipFill>
          <a:blip r:embed="rId5" cstate="print"/>
          <a:stretch>
            <a:fillRect/>
          </a:stretch>
        </p:blipFill>
        <p:spPr>
          <a:xfrm>
            <a:off x="2992866" y="2033339"/>
            <a:ext cx="1241682" cy="1241682"/>
          </a:xfrm>
          <a:prstGeom prst="rect">
            <a:avLst/>
          </a:prstGeom>
        </p:spPr>
      </p:pic>
      <p:sp>
        <p:nvSpPr>
          <p:cNvPr id="58" name="Title 1"/>
          <p:cNvSpPr>
            <a:spLocks noGrp="1"/>
          </p:cNvSpPr>
          <p:nvPr>
            <p:ph type="title"/>
          </p:nvPr>
        </p:nvSpPr>
        <p:spPr>
          <a:xfrm>
            <a:off x="1" y="314992"/>
            <a:ext cx="9144000"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lgn="ctr"/>
            <a:r>
              <a:rPr lang="en-US" sz="2400" b="1" dirty="0">
                <a:solidFill>
                  <a:srgbClr val="74CEC7"/>
                </a:solidFill>
              </a:rPr>
              <a:t>WORLDWIDE, CROSS-VERTICAL CUSTOMER ADOPTION</a:t>
            </a:r>
            <a:endParaRPr lang="en-US" sz="2400" b="1" dirty="0">
              <a:solidFill>
                <a:srgbClr val="74CEC7"/>
              </a:solidFill>
              <a:latin typeface="Arial" charset="0"/>
              <a:cs typeface="Arial" charset="0"/>
            </a:endParaRPr>
          </a:p>
        </p:txBody>
      </p:sp>
      <p:pic>
        <p:nvPicPr>
          <p:cNvPr id="2061" name="Picture 13" descr="http://images.forbes.com/media/lists/companies/siemens_200x200.jpg"/>
          <p:cNvPicPr>
            <a:picLocks noChangeAspect="1" noChangeArrowheads="1"/>
          </p:cNvPicPr>
          <p:nvPr/>
        </p:nvPicPr>
        <p:blipFill>
          <a:blip r:embed="rId6" cstate="print"/>
          <a:srcRect/>
          <a:stretch>
            <a:fillRect/>
          </a:stretch>
        </p:blipFill>
        <p:spPr bwMode="auto">
          <a:xfrm>
            <a:off x="1993104" y="1155852"/>
            <a:ext cx="974725" cy="974725"/>
          </a:xfrm>
          <a:prstGeom prst="rect">
            <a:avLst/>
          </a:prstGeom>
          <a:noFill/>
        </p:spPr>
      </p:pic>
      <p:pic>
        <p:nvPicPr>
          <p:cNvPr id="60" name="Picture 59"/>
          <p:cNvPicPr>
            <a:picLocks noChangeAspect="1"/>
          </p:cNvPicPr>
          <p:nvPr/>
        </p:nvPicPr>
        <p:blipFill>
          <a:blip r:embed="rId7" cstate="print"/>
          <a:stretch>
            <a:fillRect/>
          </a:stretch>
        </p:blipFill>
        <p:spPr>
          <a:xfrm>
            <a:off x="943759" y="1264744"/>
            <a:ext cx="1017488" cy="719318"/>
          </a:xfrm>
          <a:prstGeom prst="rect">
            <a:avLst/>
          </a:prstGeom>
        </p:spPr>
      </p:pic>
      <p:pic>
        <p:nvPicPr>
          <p:cNvPr id="30" name="Picture 29"/>
          <p:cNvPicPr>
            <a:picLocks noChangeAspect="1"/>
          </p:cNvPicPr>
          <p:nvPr/>
        </p:nvPicPr>
        <p:blipFill>
          <a:blip r:embed="rId8" cstate="print"/>
          <a:stretch>
            <a:fillRect/>
          </a:stretch>
        </p:blipFill>
        <p:spPr>
          <a:xfrm>
            <a:off x="388064" y="1388320"/>
            <a:ext cx="475253" cy="477372"/>
          </a:xfrm>
          <a:prstGeom prst="rect">
            <a:avLst/>
          </a:prstGeom>
          <a:ln>
            <a:noFill/>
          </a:ln>
        </p:spPr>
      </p:pic>
      <p:sp>
        <p:nvSpPr>
          <p:cNvPr id="2" name="Rounded Rectangle 1"/>
          <p:cNvSpPr/>
          <p:nvPr/>
        </p:nvSpPr>
        <p:spPr>
          <a:xfrm>
            <a:off x="246536" y="1160217"/>
            <a:ext cx="4952387"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lIns="68579" tIns="34289" rIns="68579" bIns="34289" rtlCol="0" anchor="ctr" anchorCtr="0"/>
          <a:lstStyle/>
          <a:p>
            <a:endParaRPr lang="en-US" dirty="0">
              <a:solidFill>
                <a:srgbClr val="4D4D4D"/>
              </a:solidFill>
            </a:endParaRPr>
          </a:p>
        </p:txBody>
      </p:sp>
      <p:sp>
        <p:nvSpPr>
          <p:cNvPr id="111" name="Rectangle 110"/>
          <p:cNvSpPr/>
          <p:nvPr/>
        </p:nvSpPr>
        <p:spPr>
          <a:xfrm>
            <a:off x="216096" y="1138664"/>
            <a:ext cx="1626991" cy="242372"/>
          </a:xfrm>
          <a:prstGeom prst="rect">
            <a:avLst/>
          </a:prstGeom>
        </p:spPr>
        <p:txBody>
          <a:bodyPr wrap="square" lIns="68579" tIns="34289" rIns="68579" bIns="34289">
            <a:spAutoFit/>
          </a:bodyPr>
          <a:lstStyle/>
          <a:p>
            <a:r>
              <a:rPr lang="en-US" sz="1100" i="1" dirty="0">
                <a:solidFill>
                  <a:srgbClr val="FFFFFF">
                    <a:lumMod val="65000"/>
                  </a:srgbClr>
                </a:solidFill>
              </a:rPr>
              <a:t>Internet  of Things</a:t>
            </a:r>
          </a:p>
        </p:txBody>
      </p:sp>
      <p:grpSp>
        <p:nvGrpSpPr>
          <p:cNvPr id="147" name="Group 146"/>
          <p:cNvGrpSpPr/>
          <p:nvPr/>
        </p:nvGrpSpPr>
        <p:grpSpPr>
          <a:xfrm>
            <a:off x="5321143" y="1155717"/>
            <a:ext cx="3628334" cy="989536"/>
            <a:chOff x="3415404" y="701146"/>
            <a:chExt cx="3628334" cy="989536"/>
          </a:xfrm>
        </p:grpSpPr>
        <p:pic>
          <p:nvPicPr>
            <p:cNvPr id="2110" name="Picture 62" descr="http://cf.juggle-images.com/matte/white/280x280/humana-2-logo-primary.jpg"/>
            <p:cNvPicPr>
              <a:picLocks noChangeAspect="1" noChangeArrowheads="1"/>
            </p:cNvPicPr>
            <p:nvPr/>
          </p:nvPicPr>
          <p:blipFill rotWithShape="1">
            <a:blip r:embed="rId9" cstate="print"/>
            <a:srcRect t="13075" b="25824"/>
            <a:stretch/>
          </p:blipFill>
          <p:spPr bwMode="auto">
            <a:xfrm>
              <a:off x="5172863" y="761993"/>
              <a:ext cx="1293019" cy="790045"/>
            </a:xfrm>
            <a:prstGeom prst="rect">
              <a:avLst/>
            </a:prstGeom>
            <a:noFill/>
          </p:spPr>
        </p:pic>
        <p:pic>
          <p:nvPicPr>
            <p:cNvPr id="2097" name="Picture 49" descr="http://s3.amazonaws.com/s3.consumersadvocate.org/mongo/companies/logos/5326/a60e/7765/6230/d700/0000/original/allstate.jpg?1395042433"/>
            <p:cNvPicPr>
              <a:picLocks noChangeAspect="1" noChangeArrowheads="1"/>
            </p:cNvPicPr>
            <p:nvPr/>
          </p:nvPicPr>
          <p:blipFill>
            <a:blip r:embed="rId10" cstate="print"/>
            <a:srcRect/>
            <a:stretch>
              <a:fillRect/>
            </a:stretch>
          </p:blipFill>
          <p:spPr bwMode="auto">
            <a:xfrm>
              <a:off x="3415404" y="899172"/>
              <a:ext cx="1043075" cy="586730"/>
            </a:xfrm>
            <a:prstGeom prst="rect">
              <a:avLst/>
            </a:prstGeom>
            <a:noFill/>
          </p:spPr>
        </p:pic>
        <p:pic>
          <p:nvPicPr>
            <p:cNvPr id="2093" name="Picture 45" descr="http://public.libertymutual.com/insurance-auto-home-life/logos/liberty-mutual-insurance-facebook.gif"/>
            <p:cNvPicPr>
              <a:picLocks noChangeAspect="1" noChangeArrowheads="1"/>
            </p:cNvPicPr>
            <p:nvPr/>
          </p:nvPicPr>
          <p:blipFill>
            <a:blip r:embed="rId11" cstate="print"/>
            <a:srcRect/>
            <a:stretch>
              <a:fillRect/>
            </a:stretch>
          </p:blipFill>
          <p:spPr bwMode="auto">
            <a:xfrm>
              <a:off x="4420378" y="771524"/>
              <a:ext cx="919158" cy="919158"/>
            </a:xfrm>
            <a:prstGeom prst="rect">
              <a:avLst/>
            </a:prstGeom>
            <a:noFill/>
          </p:spPr>
        </p:pic>
        <p:sp>
          <p:nvSpPr>
            <p:cNvPr id="87" name="Rounded Rectangle 86"/>
            <p:cNvSpPr/>
            <p:nvPr/>
          </p:nvSpPr>
          <p:spPr>
            <a:xfrm>
              <a:off x="3448050" y="712018"/>
              <a:ext cx="3595688"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pic>
          <p:nvPicPr>
            <p:cNvPr id="2099" name="Picture 51" descr="http://www.belknapdental.com/images/guardian-logo1.jpg"/>
            <p:cNvPicPr>
              <a:picLocks noChangeAspect="1" noChangeArrowheads="1"/>
            </p:cNvPicPr>
            <p:nvPr/>
          </p:nvPicPr>
          <p:blipFill>
            <a:blip r:embed="rId12" cstate="print"/>
            <a:srcRect/>
            <a:stretch>
              <a:fillRect/>
            </a:stretch>
          </p:blipFill>
          <p:spPr bwMode="auto">
            <a:xfrm>
              <a:off x="6322212" y="1028376"/>
              <a:ext cx="672308" cy="341635"/>
            </a:xfrm>
            <a:prstGeom prst="rect">
              <a:avLst/>
            </a:prstGeom>
            <a:noFill/>
          </p:spPr>
        </p:pic>
        <p:sp>
          <p:nvSpPr>
            <p:cNvPr id="117" name="Rectangle 116"/>
            <p:cNvSpPr/>
            <p:nvPr/>
          </p:nvSpPr>
          <p:spPr>
            <a:xfrm>
              <a:off x="3458958" y="701146"/>
              <a:ext cx="1215955" cy="261610"/>
            </a:xfrm>
            <a:prstGeom prst="rect">
              <a:avLst/>
            </a:prstGeom>
          </p:spPr>
          <p:txBody>
            <a:bodyPr wrap="square">
              <a:spAutoFit/>
            </a:bodyPr>
            <a:lstStyle/>
            <a:p>
              <a:r>
                <a:rPr lang="en-US" sz="1100" i="1" dirty="0">
                  <a:solidFill>
                    <a:srgbClr val="FFFFFF">
                      <a:lumMod val="65000"/>
                    </a:srgbClr>
                  </a:solidFill>
                </a:rPr>
                <a:t>Insurance</a:t>
              </a:r>
            </a:p>
          </p:txBody>
        </p:sp>
      </p:grpSp>
      <p:sp>
        <p:nvSpPr>
          <p:cNvPr id="72" name="Rounded Rectangle 71"/>
          <p:cNvSpPr/>
          <p:nvPr/>
        </p:nvSpPr>
        <p:spPr>
          <a:xfrm>
            <a:off x="241768" y="2164333"/>
            <a:ext cx="5228305"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lIns="68579" tIns="34289" rIns="68579" bIns="34289" rtlCol="0" anchor="ctr" anchorCtr="0"/>
          <a:lstStyle/>
          <a:p>
            <a:endParaRPr lang="en-US" dirty="0">
              <a:solidFill>
                <a:srgbClr val="4D4D4D"/>
              </a:solidFill>
            </a:endParaRPr>
          </a:p>
        </p:txBody>
      </p:sp>
      <p:pic>
        <p:nvPicPr>
          <p:cNvPr id="82" name="Picture 81"/>
          <p:cNvPicPr>
            <a:picLocks noChangeAspect="1"/>
          </p:cNvPicPr>
          <p:nvPr/>
        </p:nvPicPr>
        <p:blipFill>
          <a:blip r:embed="rId13" cstate="print"/>
          <a:stretch>
            <a:fillRect/>
          </a:stretch>
        </p:blipFill>
        <p:spPr>
          <a:xfrm>
            <a:off x="1580019" y="2297868"/>
            <a:ext cx="1049314" cy="690253"/>
          </a:xfrm>
          <a:prstGeom prst="rect">
            <a:avLst/>
          </a:prstGeom>
        </p:spPr>
      </p:pic>
      <p:pic>
        <p:nvPicPr>
          <p:cNvPr id="85" name="Picture 84"/>
          <p:cNvPicPr>
            <a:picLocks noChangeAspect="1"/>
          </p:cNvPicPr>
          <p:nvPr/>
        </p:nvPicPr>
        <p:blipFill>
          <a:blip r:embed="rId14" cstate="print"/>
          <a:stretch>
            <a:fillRect/>
          </a:stretch>
        </p:blipFill>
        <p:spPr>
          <a:xfrm>
            <a:off x="256141" y="2434538"/>
            <a:ext cx="1318499" cy="441765"/>
          </a:xfrm>
          <a:prstGeom prst="rect">
            <a:avLst/>
          </a:prstGeom>
          <a:ln>
            <a:noFill/>
          </a:ln>
        </p:spPr>
      </p:pic>
      <p:pic>
        <p:nvPicPr>
          <p:cNvPr id="86" name="Picture 85"/>
          <p:cNvPicPr>
            <a:picLocks noChangeAspect="1"/>
          </p:cNvPicPr>
          <p:nvPr/>
        </p:nvPicPr>
        <p:blipFill>
          <a:blip r:embed="rId15" cstate="print"/>
          <a:stretch>
            <a:fillRect/>
          </a:stretch>
        </p:blipFill>
        <p:spPr>
          <a:xfrm>
            <a:off x="2553517" y="2356185"/>
            <a:ext cx="709872" cy="536026"/>
          </a:xfrm>
          <a:prstGeom prst="rect">
            <a:avLst/>
          </a:prstGeom>
        </p:spPr>
      </p:pic>
      <p:sp>
        <p:nvSpPr>
          <p:cNvPr id="116" name="Rectangle 115"/>
          <p:cNvSpPr/>
          <p:nvPr/>
        </p:nvSpPr>
        <p:spPr>
          <a:xfrm>
            <a:off x="237521" y="2204661"/>
            <a:ext cx="1605564" cy="242372"/>
          </a:xfrm>
          <a:prstGeom prst="rect">
            <a:avLst/>
          </a:prstGeom>
        </p:spPr>
        <p:txBody>
          <a:bodyPr wrap="square" lIns="68579" tIns="34289" rIns="68579" bIns="34289">
            <a:spAutoFit/>
          </a:bodyPr>
          <a:lstStyle/>
          <a:p>
            <a:r>
              <a:rPr lang="en-US" sz="1100" i="1" dirty="0">
                <a:solidFill>
                  <a:srgbClr val="FFFFFF">
                    <a:lumMod val="65000"/>
                  </a:srgbClr>
                </a:solidFill>
              </a:rPr>
              <a:t>Telecommunications</a:t>
            </a:r>
          </a:p>
        </p:txBody>
      </p:sp>
      <p:grpSp>
        <p:nvGrpSpPr>
          <p:cNvPr id="6" name="Group 5"/>
          <p:cNvGrpSpPr/>
          <p:nvPr/>
        </p:nvGrpSpPr>
        <p:grpSpPr>
          <a:xfrm>
            <a:off x="4079323" y="3087088"/>
            <a:ext cx="2965040" cy="1273481"/>
            <a:chOff x="3513769" y="2597192"/>
            <a:chExt cx="2965040" cy="1273481"/>
          </a:xfrm>
        </p:grpSpPr>
        <p:pic>
          <p:nvPicPr>
            <p:cNvPr id="127" name="Picture 10" descr="http://i.forbesimg.com/media/lists/companies/axel-springer_416x416.jpg"/>
            <p:cNvPicPr>
              <a:picLocks noChangeAspect="1" noChangeArrowheads="1"/>
            </p:cNvPicPr>
            <p:nvPr/>
          </p:nvPicPr>
          <p:blipFill>
            <a:blip r:embed="rId16" cstate="print"/>
            <a:srcRect/>
            <a:stretch>
              <a:fillRect/>
            </a:stretch>
          </p:blipFill>
          <p:spPr bwMode="auto">
            <a:xfrm>
              <a:off x="3547710" y="2597192"/>
              <a:ext cx="1145210" cy="1273481"/>
            </a:xfrm>
            <a:prstGeom prst="rect">
              <a:avLst/>
            </a:prstGeom>
            <a:noFill/>
          </p:spPr>
        </p:pic>
        <p:sp>
          <p:nvSpPr>
            <p:cNvPr id="122" name="Rectangle 121"/>
            <p:cNvSpPr/>
            <p:nvPr/>
          </p:nvSpPr>
          <p:spPr>
            <a:xfrm>
              <a:off x="3513769" y="2693108"/>
              <a:ext cx="1215955" cy="261610"/>
            </a:xfrm>
            <a:prstGeom prst="rect">
              <a:avLst/>
            </a:prstGeom>
          </p:spPr>
          <p:txBody>
            <a:bodyPr wrap="square">
              <a:spAutoFit/>
            </a:bodyPr>
            <a:lstStyle/>
            <a:p>
              <a:r>
                <a:rPr lang="en-US" sz="1100" i="1" dirty="0">
                  <a:solidFill>
                    <a:srgbClr val="FFFFFF">
                      <a:lumMod val="65000"/>
                    </a:srgbClr>
                  </a:solidFill>
                </a:rPr>
                <a:t>Media</a:t>
              </a:r>
            </a:p>
          </p:txBody>
        </p:sp>
        <p:pic>
          <p:nvPicPr>
            <p:cNvPr id="128" name="Picture 127" descr="comcast.jpe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863584" y="2959952"/>
              <a:ext cx="906676" cy="453338"/>
            </a:xfrm>
            <a:prstGeom prst="rect">
              <a:avLst/>
            </a:prstGeom>
          </p:spPr>
        </p:pic>
        <p:pic>
          <p:nvPicPr>
            <p:cNvPr id="129" name="Picture 128"/>
            <p:cNvPicPr>
              <a:picLocks noChangeAspect="1"/>
            </p:cNvPicPr>
            <p:nvPr/>
          </p:nvPicPr>
          <p:blipFill>
            <a:blip r:embed="rId18" cstate="print"/>
            <a:stretch>
              <a:fillRect/>
            </a:stretch>
          </p:blipFill>
          <p:spPr>
            <a:xfrm>
              <a:off x="5847193" y="2835066"/>
              <a:ext cx="587375" cy="587375"/>
            </a:xfrm>
            <a:prstGeom prst="rect">
              <a:avLst/>
            </a:prstGeom>
          </p:spPr>
        </p:pic>
        <p:sp>
          <p:nvSpPr>
            <p:cNvPr id="98" name="Rounded Rectangle 97"/>
            <p:cNvSpPr/>
            <p:nvPr/>
          </p:nvSpPr>
          <p:spPr>
            <a:xfrm>
              <a:off x="3514373" y="2674277"/>
              <a:ext cx="2964436"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grpSp>
      <p:sp>
        <p:nvSpPr>
          <p:cNvPr id="146" name="Rounded Rectangle 145"/>
          <p:cNvSpPr/>
          <p:nvPr/>
        </p:nvSpPr>
        <p:spPr>
          <a:xfrm>
            <a:off x="7173322" y="3151029"/>
            <a:ext cx="1749222"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lIns="68579" tIns="34289" rIns="68579" bIns="34289" rtlCol="0" anchor="ctr" anchorCtr="0"/>
          <a:lstStyle/>
          <a:p>
            <a:endParaRPr lang="en-US" dirty="0">
              <a:solidFill>
                <a:srgbClr val="4D4D4D"/>
              </a:solidFill>
            </a:endParaRPr>
          </a:p>
        </p:txBody>
      </p:sp>
      <p:sp>
        <p:nvSpPr>
          <p:cNvPr id="149" name="Rectangle 148"/>
          <p:cNvSpPr/>
          <p:nvPr/>
        </p:nvSpPr>
        <p:spPr>
          <a:xfrm>
            <a:off x="7212600" y="3145650"/>
            <a:ext cx="1215955" cy="242372"/>
          </a:xfrm>
          <a:prstGeom prst="rect">
            <a:avLst/>
          </a:prstGeom>
        </p:spPr>
        <p:txBody>
          <a:bodyPr wrap="square" lIns="68579" tIns="34289" rIns="68579" bIns="34289">
            <a:spAutoFit/>
          </a:bodyPr>
          <a:lstStyle/>
          <a:p>
            <a:r>
              <a:rPr lang="en-US" sz="1100" i="1" dirty="0">
                <a:solidFill>
                  <a:srgbClr val="FFFFFF">
                    <a:lumMod val="65000"/>
                  </a:srgbClr>
                </a:solidFill>
              </a:rPr>
              <a:t>Education</a:t>
            </a:r>
          </a:p>
        </p:txBody>
      </p:sp>
      <p:pic>
        <p:nvPicPr>
          <p:cNvPr id="150" name="Picture 149"/>
          <p:cNvPicPr>
            <a:picLocks noChangeAspect="1"/>
          </p:cNvPicPr>
          <p:nvPr/>
        </p:nvPicPr>
        <p:blipFill>
          <a:blip r:embed="rId19" cstate="print"/>
          <a:stretch>
            <a:fillRect/>
          </a:stretch>
        </p:blipFill>
        <p:spPr>
          <a:xfrm>
            <a:off x="7389812" y="3455178"/>
            <a:ext cx="414339" cy="439199"/>
          </a:xfrm>
          <a:prstGeom prst="rect">
            <a:avLst/>
          </a:prstGeom>
        </p:spPr>
      </p:pic>
      <p:pic>
        <p:nvPicPr>
          <p:cNvPr id="2112" name="Picture 64" descr="http://upload.wikimedia.org/wikipedia/commons/thumb/a/af/HNUlogo.png/250px-HNUlogo.png"/>
          <p:cNvPicPr>
            <a:picLocks noChangeAspect="1" noChangeArrowheads="1"/>
          </p:cNvPicPr>
          <p:nvPr/>
        </p:nvPicPr>
        <p:blipFill>
          <a:blip r:embed="rId20" cstate="print"/>
          <a:srcRect/>
          <a:stretch>
            <a:fillRect/>
          </a:stretch>
        </p:blipFill>
        <p:spPr bwMode="auto">
          <a:xfrm>
            <a:off x="7976967" y="3327051"/>
            <a:ext cx="673321" cy="705640"/>
          </a:xfrm>
          <a:prstGeom prst="rect">
            <a:avLst/>
          </a:prstGeom>
          <a:noFill/>
        </p:spPr>
      </p:pic>
      <p:pic>
        <p:nvPicPr>
          <p:cNvPr id="89" name="Picture 88" descr="CL_Logo_RGB__PNG_.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35438" y="2266782"/>
            <a:ext cx="802711" cy="705377"/>
          </a:xfrm>
          <a:prstGeom prst="rect">
            <a:avLst/>
          </a:prstGeom>
        </p:spPr>
      </p:pic>
      <p:pic>
        <p:nvPicPr>
          <p:cNvPr id="101" name="Picture 100"/>
          <p:cNvPicPr>
            <a:picLocks noChangeAspect="1"/>
          </p:cNvPicPr>
          <p:nvPr/>
        </p:nvPicPr>
        <p:blipFill>
          <a:blip r:embed="rId22" cstate="print"/>
          <a:stretch>
            <a:fillRect/>
          </a:stretch>
        </p:blipFill>
        <p:spPr>
          <a:xfrm>
            <a:off x="7801431" y="2289927"/>
            <a:ext cx="979714" cy="654544"/>
          </a:xfrm>
          <a:prstGeom prst="rect">
            <a:avLst/>
          </a:prstGeom>
        </p:spPr>
      </p:pic>
      <p:sp>
        <p:nvSpPr>
          <p:cNvPr id="119" name="Rectangle 118"/>
          <p:cNvSpPr/>
          <p:nvPr/>
        </p:nvSpPr>
        <p:spPr>
          <a:xfrm>
            <a:off x="5708447" y="2168569"/>
            <a:ext cx="1196499" cy="242372"/>
          </a:xfrm>
          <a:prstGeom prst="rect">
            <a:avLst/>
          </a:prstGeom>
        </p:spPr>
        <p:txBody>
          <a:bodyPr wrap="square" lIns="68579" tIns="34289" rIns="68579" bIns="34289">
            <a:spAutoFit/>
          </a:bodyPr>
          <a:lstStyle/>
          <a:p>
            <a:r>
              <a:rPr lang="en-US" sz="1100" i="1" dirty="0">
                <a:solidFill>
                  <a:srgbClr val="FFFFFF">
                    <a:lumMod val="65000"/>
                  </a:srgbClr>
                </a:solidFill>
              </a:rPr>
              <a:t>Financials</a:t>
            </a:r>
          </a:p>
        </p:txBody>
      </p:sp>
      <p:sp>
        <p:nvSpPr>
          <p:cNvPr id="110" name="Rounded Rectangle 109"/>
          <p:cNvSpPr/>
          <p:nvPr/>
        </p:nvSpPr>
        <p:spPr>
          <a:xfrm>
            <a:off x="5696858" y="2156852"/>
            <a:ext cx="3212745"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lIns="68579" tIns="34289" rIns="68579" bIns="34289" rtlCol="0" anchor="ctr" anchorCtr="0"/>
          <a:lstStyle/>
          <a:p>
            <a:endParaRPr lang="en-US" dirty="0">
              <a:solidFill>
                <a:srgbClr val="4D4D4D"/>
              </a:solidFill>
            </a:endParaRPr>
          </a:p>
        </p:txBody>
      </p:sp>
      <p:grpSp>
        <p:nvGrpSpPr>
          <p:cNvPr id="11" name="Group 10"/>
          <p:cNvGrpSpPr/>
          <p:nvPr/>
        </p:nvGrpSpPr>
        <p:grpSpPr>
          <a:xfrm>
            <a:off x="7173323" y="4116799"/>
            <a:ext cx="1742075" cy="920870"/>
            <a:chOff x="7173321" y="3676515"/>
            <a:chExt cx="1742075" cy="920870"/>
          </a:xfrm>
        </p:grpSpPr>
        <p:pic>
          <p:nvPicPr>
            <p:cNvPr id="2124" name="Picture 76" descr="http://www.eurosatory.mod.gov.il/image/ISRAEL_Logo.jpg"/>
            <p:cNvPicPr>
              <a:picLocks noChangeAspect="1" noChangeArrowheads="1"/>
            </p:cNvPicPr>
            <p:nvPr/>
          </p:nvPicPr>
          <p:blipFill>
            <a:blip r:embed="rId23" cstate="print"/>
            <a:srcRect/>
            <a:stretch>
              <a:fillRect/>
            </a:stretch>
          </p:blipFill>
          <p:spPr bwMode="auto">
            <a:xfrm>
              <a:off x="7279839" y="3803253"/>
              <a:ext cx="565984" cy="794132"/>
            </a:xfrm>
            <a:prstGeom prst="rect">
              <a:avLst/>
            </a:prstGeom>
            <a:noFill/>
          </p:spPr>
        </p:pic>
        <p:pic>
          <p:nvPicPr>
            <p:cNvPr id="34818" name="Picture 2" descr="http://www.brandsoftheworld.com/sites/default/files/styles/logo-thumbnail/public/0024/9603/brand.gif"/>
            <p:cNvPicPr>
              <a:picLocks noChangeAspect="1" noChangeArrowheads="1"/>
            </p:cNvPicPr>
            <p:nvPr/>
          </p:nvPicPr>
          <p:blipFill>
            <a:blip r:embed="rId24" cstate="print"/>
            <a:srcRect/>
            <a:stretch>
              <a:fillRect/>
            </a:stretch>
          </p:blipFill>
          <p:spPr bwMode="auto">
            <a:xfrm>
              <a:off x="7983136" y="3750470"/>
              <a:ext cx="828675" cy="828675"/>
            </a:xfrm>
            <a:prstGeom prst="rect">
              <a:avLst/>
            </a:prstGeom>
            <a:noFill/>
          </p:spPr>
        </p:pic>
        <p:sp>
          <p:nvSpPr>
            <p:cNvPr id="90" name="Rounded Rectangle 89"/>
            <p:cNvSpPr/>
            <p:nvPr/>
          </p:nvSpPr>
          <p:spPr>
            <a:xfrm>
              <a:off x="7173321" y="3686260"/>
              <a:ext cx="1742075"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sp>
          <p:nvSpPr>
            <p:cNvPr id="92" name="Rectangle 91"/>
            <p:cNvSpPr/>
            <p:nvPr/>
          </p:nvSpPr>
          <p:spPr>
            <a:xfrm>
              <a:off x="7229259" y="3676515"/>
              <a:ext cx="1215955" cy="261610"/>
            </a:xfrm>
            <a:prstGeom prst="rect">
              <a:avLst/>
            </a:prstGeom>
          </p:spPr>
          <p:txBody>
            <a:bodyPr wrap="square">
              <a:spAutoFit/>
            </a:bodyPr>
            <a:lstStyle/>
            <a:p>
              <a:r>
                <a:rPr lang="en-US" sz="1100" i="1" dirty="0">
                  <a:solidFill>
                    <a:srgbClr val="FFFFFF">
                      <a:lumMod val="65000"/>
                    </a:srgbClr>
                  </a:solidFill>
                </a:rPr>
                <a:t>Government</a:t>
              </a:r>
            </a:p>
          </p:txBody>
        </p:sp>
      </p:grpSp>
      <p:pic>
        <p:nvPicPr>
          <p:cNvPr id="91" name="Picture 90"/>
          <p:cNvPicPr>
            <a:picLocks noChangeAspect="1"/>
          </p:cNvPicPr>
          <p:nvPr/>
        </p:nvPicPr>
        <p:blipFill>
          <a:blip r:embed="rId25" cstate="print"/>
          <a:stretch>
            <a:fillRect/>
          </a:stretch>
        </p:blipFill>
        <p:spPr>
          <a:xfrm>
            <a:off x="3926273" y="2399611"/>
            <a:ext cx="735127" cy="456553"/>
          </a:xfrm>
          <a:prstGeom prst="rect">
            <a:avLst/>
          </a:prstGeom>
        </p:spPr>
      </p:pic>
      <p:pic>
        <p:nvPicPr>
          <p:cNvPr id="131" name="Picture 130"/>
          <p:cNvPicPr>
            <a:picLocks noChangeAspect="1"/>
          </p:cNvPicPr>
          <p:nvPr/>
        </p:nvPicPr>
        <p:blipFill>
          <a:blip r:embed="rId26" cstate="print"/>
          <a:stretch>
            <a:fillRect/>
          </a:stretch>
        </p:blipFill>
        <p:spPr>
          <a:xfrm>
            <a:off x="3888994" y="1343219"/>
            <a:ext cx="1173697" cy="483598"/>
          </a:xfrm>
          <a:prstGeom prst="rect">
            <a:avLst/>
          </a:prstGeom>
        </p:spPr>
      </p:pic>
      <p:grpSp>
        <p:nvGrpSpPr>
          <p:cNvPr id="10" name="Group 9"/>
          <p:cNvGrpSpPr/>
          <p:nvPr/>
        </p:nvGrpSpPr>
        <p:grpSpPr>
          <a:xfrm>
            <a:off x="4579484" y="4096561"/>
            <a:ext cx="2435091" cy="865674"/>
            <a:chOff x="4579483" y="3676121"/>
            <a:chExt cx="2435091" cy="865674"/>
          </a:xfrm>
        </p:grpSpPr>
        <p:pic>
          <p:nvPicPr>
            <p:cNvPr id="2122" name="Picture 74" descr="http://www.shrm.org/about/foundation/PublishingImages/Aramex%20Logo.jpg"/>
            <p:cNvPicPr>
              <a:picLocks noChangeAspect="1" noChangeArrowheads="1"/>
            </p:cNvPicPr>
            <p:nvPr/>
          </p:nvPicPr>
          <p:blipFill>
            <a:blip r:embed="rId27" cstate="print"/>
            <a:srcRect/>
            <a:stretch>
              <a:fillRect/>
            </a:stretch>
          </p:blipFill>
          <p:spPr bwMode="auto">
            <a:xfrm>
              <a:off x="6171240" y="3869525"/>
              <a:ext cx="809757" cy="553647"/>
            </a:xfrm>
            <a:prstGeom prst="rect">
              <a:avLst/>
            </a:prstGeom>
            <a:noFill/>
          </p:spPr>
        </p:pic>
        <p:sp>
          <p:nvSpPr>
            <p:cNvPr id="123" name="Rounded Rectangle 122"/>
            <p:cNvSpPr/>
            <p:nvPr/>
          </p:nvSpPr>
          <p:spPr>
            <a:xfrm>
              <a:off x="4579483" y="3677134"/>
              <a:ext cx="2435091"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pic>
          <p:nvPicPr>
            <p:cNvPr id="124" name="Picture 53" descr="http://www.amittenfullofsavings.com/wp-content/uploads/2012/09/krogerlogo.jpg"/>
            <p:cNvPicPr>
              <a:picLocks noChangeAspect="1" noChangeArrowheads="1"/>
            </p:cNvPicPr>
            <p:nvPr/>
          </p:nvPicPr>
          <p:blipFill>
            <a:blip r:embed="rId28" cstate="print"/>
            <a:srcRect/>
            <a:stretch>
              <a:fillRect/>
            </a:stretch>
          </p:blipFill>
          <p:spPr bwMode="auto">
            <a:xfrm>
              <a:off x="4801746" y="3958617"/>
              <a:ext cx="598475" cy="485192"/>
            </a:xfrm>
            <a:prstGeom prst="rect">
              <a:avLst/>
            </a:prstGeom>
            <a:noFill/>
          </p:spPr>
        </p:pic>
        <p:pic>
          <p:nvPicPr>
            <p:cNvPr id="125" name="Picture 55" descr="https://www.retailnetgroup.com/Thumbnailer.ashx?img=mediashare%5CRetailerLogo%5CYong%20Hui.jpg&amp;size=280"/>
            <p:cNvPicPr>
              <a:picLocks noChangeAspect="1" noChangeArrowheads="1"/>
            </p:cNvPicPr>
            <p:nvPr/>
          </p:nvPicPr>
          <p:blipFill>
            <a:blip r:embed="rId29" cstate="print"/>
            <a:srcRect/>
            <a:stretch>
              <a:fillRect/>
            </a:stretch>
          </p:blipFill>
          <p:spPr bwMode="auto">
            <a:xfrm>
              <a:off x="5545493" y="3958130"/>
              <a:ext cx="635801" cy="490821"/>
            </a:xfrm>
            <a:prstGeom prst="rect">
              <a:avLst/>
            </a:prstGeom>
            <a:noFill/>
          </p:spPr>
        </p:pic>
        <p:sp>
          <p:nvSpPr>
            <p:cNvPr id="126" name="Rectangle 125"/>
            <p:cNvSpPr/>
            <p:nvPr/>
          </p:nvSpPr>
          <p:spPr>
            <a:xfrm>
              <a:off x="4612617" y="3676121"/>
              <a:ext cx="1215955" cy="261610"/>
            </a:xfrm>
            <a:prstGeom prst="rect">
              <a:avLst/>
            </a:prstGeom>
          </p:spPr>
          <p:txBody>
            <a:bodyPr wrap="square">
              <a:spAutoFit/>
            </a:bodyPr>
            <a:lstStyle/>
            <a:p>
              <a:r>
                <a:rPr lang="en-US" sz="1100" i="1" dirty="0">
                  <a:solidFill>
                    <a:srgbClr val="FFFFFF">
                      <a:lumMod val="65000"/>
                    </a:srgbClr>
                  </a:solidFill>
                </a:rPr>
                <a:t>Retail/Delivery</a:t>
              </a:r>
            </a:p>
          </p:txBody>
        </p:sp>
      </p:grpSp>
      <p:grpSp>
        <p:nvGrpSpPr>
          <p:cNvPr id="8" name="Group 7"/>
          <p:cNvGrpSpPr/>
          <p:nvPr/>
        </p:nvGrpSpPr>
        <p:grpSpPr>
          <a:xfrm>
            <a:off x="163269" y="3131988"/>
            <a:ext cx="3835138" cy="891509"/>
            <a:chOff x="163268" y="2691702"/>
            <a:chExt cx="3835138" cy="891509"/>
          </a:xfrm>
        </p:grpSpPr>
        <p:pic>
          <p:nvPicPr>
            <p:cNvPr id="2057" name="Picture 9" descr="C:\Users\tankel\Downloads\download.jpg"/>
            <p:cNvPicPr>
              <a:picLocks noChangeAspect="1" noChangeArrowheads="1"/>
            </p:cNvPicPr>
            <p:nvPr/>
          </p:nvPicPr>
          <p:blipFill>
            <a:blip r:embed="rId30" cstate="print"/>
            <a:srcRect/>
            <a:stretch>
              <a:fillRect/>
            </a:stretch>
          </p:blipFill>
          <p:spPr bwMode="auto">
            <a:xfrm>
              <a:off x="163268" y="2855512"/>
              <a:ext cx="1167607" cy="727699"/>
            </a:xfrm>
            <a:prstGeom prst="rect">
              <a:avLst/>
            </a:prstGeom>
            <a:noFill/>
          </p:spPr>
        </p:pic>
        <p:pic>
          <p:nvPicPr>
            <p:cNvPr id="69" name="Picture 68"/>
            <p:cNvPicPr>
              <a:picLocks noChangeAspect="1"/>
            </p:cNvPicPr>
            <p:nvPr/>
          </p:nvPicPr>
          <p:blipFill>
            <a:blip r:embed="rId31" cstate="print"/>
            <a:stretch>
              <a:fillRect/>
            </a:stretch>
          </p:blipFill>
          <p:spPr>
            <a:xfrm>
              <a:off x="1296138" y="2939480"/>
              <a:ext cx="758261" cy="460748"/>
            </a:xfrm>
            <a:prstGeom prst="rect">
              <a:avLst/>
            </a:prstGeom>
          </p:spPr>
        </p:pic>
        <p:sp>
          <p:nvSpPr>
            <p:cNvPr id="112" name="Rounded Rectangle 111"/>
            <p:cNvSpPr/>
            <p:nvPr/>
          </p:nvSpPr>
          <p:spPr>
            <a:xfrm>
              <a:off x="233619" y="2713257"/>
              <a:ext cx="3764787"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sp>
          <p:nvSpPr>
            <p:cNvPr id="113" name="Rectangle 112"/>
            <p:cNvSpPr/>
            <p:nvPr/>
          </p:nvSpPr>
          <p:spPr>
            <a:xfrm>
              <a:off x="217463" y="2691702"/>
              <a:ext cx="1826388" cy="261610"/>
            </a:xfrm>
            <a:prstGeom prst="rect">
              <a:avLst/>
            </a:prstGeom>
          </p:spPr>
          <p:txBody>
            <a:bodyPr wrap="square">
              <a:spAutoFit/>
            </a:bodyPr>
            <a:lstStyle/>
            <a:p>
              <a:r>
                <a:rPr lang="en-US" sz="1100" i="1" dirty="0">
                  <a:solidFill>
                    <a:srgbClr val="FFFFFF">
                      <a:lumMod val="65000"/>
                    </a:srgbClr>
                  </a:solidFill>
                </a:rPr>
                <a:t>Automotive / Industrial</a:t>
              </a:r>
            </a:p>
          </p:txBody>
        </p:sp>
        <p:pic>
          <p:nvPicPr>
            <p:cNvPr id="133" name="Picture 25" descr="http://www.brandsoftheworld.com/sites/default/files/styles/logo-original-577x577/public/092012/cummins_white_on_red_0.png"/>
            <p:cNvPicPr>
              <a:picLocks noChangeAspect="1" noChangeArrowheads="1"/>
            </p:cNvPicPr>
            <p:nvPr/>
          </p:nvPicPr>
          <p:blipFill>
            <a:blip r:embed="rId32" cstate="print"/>
            <a:srcRect/>
            <a:stretch>
              <a:fillRect/>
            </a:stretch>
          </p:blipFill>
          <p:spPr bwMode="auto">
            <a:xfrm>
              <a:off x="2252199" y="2905105"/>
              <a:ext cx="582238" cy="582238"/>
            </a:xfrm>
            <a:prstGeom prst="rect">
              <a:avLst/>
            </a:prstGeom>
            <a:noFill/>
          </p:spPr>
        </p:pic>
        <p:pic>
          <p:nvPicPr>
            <p:cNvPr id="135" name="Picture 134"/>
            <p:cNvPicPr>
              <a:picLocks noChangeAspect="1"/>
            </p:cNvPicPr>
            <p:nvPr/>
          </p:nvPicPr>
          <p:blipFill>
            <a:blip r:embed="rId33" cstate="print"/>
            <a:stretch>
              <a:fillRect/>
            </a:stretch>
          </p:blipFill>
          <p:spPr>
            <a:xfrm>
              <a:off x="2925084" y="2985644"/>
              <a:ext cx="1065780" cy="344694"/>
            </a:xfrm>
            <a:prstGeom prst="rect">
              <a:avLst/>
            </a:prstGeom>
          </p:spPr>
        </p:pic>
      </p:grpSp>
      <p:grpSp>
        <p:nvGrpSpPr>
          <p:cNvPr id="13" name="Group 12"/>
          <p:cNvGrpSpPr/>
          <p:nvPr/>
        </p:nvGrpSpPr>
        <p:grpSpPr>
          <a:xfrm>
            <a:off x="241768" y="4092329"/>
            <a:ext cx="4193190" cy="864661"/>
            <a:chOff x="241768" y="3652043"/>
            <a:chExt cx="4193190" cy="864661"/>
          </a:xfrm>
        </p:grpSpPr>
        <p:grpSp>
          <p:nvGrpSpPr>
            <p:cNvPr id="12" name="Group 11"/>
            <p:cNvGrpSpPr/>
            <p:nvPr/>
          </p:nvGrpSpPr>
          <p:grpSpPr>
            <a:xfrm>
              <a:off x="241768" y="3652043"/>
              <a:ext cx="4193190" cy="864661"/>
              <a:chOff x="241768" y="3671887"/>
              <a:chExt cx="4193190" cy="864661"/>
            </a:xfrm>
          </p:grpSpPr>
          <p:sp>
            <p:nvSpPr>
              <p:cNvPr id="75" name="Rounded Rectangle 74"/>
              <p:cNvSpPr/>
              <p:nvPr/>
            </p:nvSpPr>
            <p:spPr>
              <a:xfrm>
                <a:off x="241768" y="3671887"/>
                <a:ext cx="4193190" cy="864661"/>
              </a:xfrm>
              <a:prstGeom prst="roundRect">
                <a:avLst>
                  <a:gd name="adj" fmla="val 10244"/>
                </a:avLst>
              </a:prstGeom>
              <a:noFill/>
              <a:ln w="1905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pic>
            <p:nvPicPr>
              <p:cNvPr id="102" name="Picture 101"/>
              <p:cNvPicPr>
                <a:picLocks noChangeAspect="1"/>
              </p:cNvPicPr>
              <p:nvPr/>
            </p:nvPicPr>
            <p:blipFill>
              <a:blip r:embed="rId34" cstate="print"/>
              <a:stretch>
                <a:fillRect/>
              </a:stretch>
            </p:blipFill>
            <p:spPr>
              <a:xfrm>
                <a:off x="308713" y="3914691"/>
                <a:ext cx="979430" cy="433416"/>
              </a:xfrm>
              <a:prstGeom prst="rect">
                <a:avLst/>
              </a:prstGeom>
            </p:spPr>
          </p:pic>
          <p:pic>
            <p:nvPicPr>
              <p:cNvPr id="2105" name="Picture 57" descr="https://www.usbank.com/homepage/images/comp_1_logo-usbank-siteheader.png"/>
              <p:cNvPicPr>
                <a:picLocks noChangeAspect="1" noChangeArrowheads="1"/>
              </p:cNvPicPr>
              <p:nvPr/>
            </p:nvPicPr>
            <p:blipFill>
              <a:blip r:embed="rId35" cstate="print"/>
              <a:srcRect/>
              <a:stretch>
                <a:fillRect/>
              </a:stretch>
            </p:blipFill>
            <p:spPr bwMode="auto">
              <a:xfrm>
                <a:off x="1564441" y="3913470"/>
                <a:ext cx="1003621" cy="473530"/>
              </a:xfrm>
              <a:prstGeom prst="rect">
                <a:avLst/>
              </a:prstGeom>
              <a:noFill/>
            </p:spPr>
          </p:pic>
          <p:pic>
            <p:nvPicPr>
              <p:cNvPr id="2107" name="Picture 59" descr="http://adsofchina.files.wordpress.com/2010/09/12-bank-of-communications-logo.jpg"/>
              <p:cNvPicPr>
                <a:picLocks noChangeAspect="1" noChangeArrowheads="1"/>
              </p:cNvPicPr>
              <p:nvPr/>
            </p:nvPicPr>
            <p:blipFill>
              <a:blip r:embed="rId36" cstate="print"/>
              <a:srcRect/>
              <a:stretch>
                <a:fillRect/>
              </a:stretch>
            </p:blipFill>
            <p:spPr bwMode="auto">
              <a:xfrm>
                <a:off x="2691437" y="3783926"/>
                <a:ext cx="695059" cy="614185"/>
              </a:xfrm>
              <a:prstGeom prst="rect">
                <a:avLst/>
              </a:prstGeom>
              <a:noFill/>
            </p:spPr>
          </p:pic>
          <p:sp>
            <p:nvSpPr>
              <p:cNvPr id="118" name="Rectangle 117"/>
              <p:cNvSpPr/>
              <p:nvPr/>
            </p:nvSpPr>
            <p:spPr>
              <a:xfrm>
                <a:off x="246680" y="3678842"/>
                <a:ext cx="1131311" cy="261610"/>
              </a:xfrm>
              <a:prstGeom prst="rect">
                <a:avLst/>
              </a:prstGeom>
            </p:spPr>
            <p:txBody>
              <a:bodyPr wrap="square">
                <a:spAutoFit/>
              </a:bodyPr>
              <a:lstStyle/>
              <a:p>
                <a:r>
                  <a:rPr lang="en-US" sz="1100" i="1" dirty="0">
                    <a:solidFill>
                      <a:srgbClr val="FFFFFF">
                        <a:lumMod val="65000"/>
                      </a:srgbClr>
                    </a:solidFill>
                  </a:rPr>
                  <a:t>Banking</a:t>
                </a:r>
              </a:p>
            </p:txBody>
          </p:sp>
        </p:grpSp>
        <p:pic>
          <p:nvPicPr>
            <p:cNvPr id="136" name="Picture 60"/>
            <p:cNvPicPr>
              <a:picLocks noChangeAspect="1" noChangeArrowheads="1"/>
            </p:cNvPicPr>
            <p:nvPr/>
          </p:nvPicPr>
          <p:blipFill>
            <a:blip r:embed="rId37" cstate="print"/>
            <a:srcRect/>
            <a:stretch>
              <a:fillRect/>
            </a:stretch>
          </p:blipFill>
          <p:spPr bwMode="auto">
            <a:xfrm>
              <a:off x="3519714" y="3897665"/>
              <a:ext cx="818533" cy="373241"/>
            </a:xfrm>
            <a:prstGeom prst="rect">
              <a:avLst/>
            </a:prstGeom>
            <a:noFill/>
            <a:ln w="9525">
              <a:noFill/>
              <a:miter lim="800000"/>
              <a:headEnd/>
              <a:tailEnd/>
            </a:ln>
          </p:spPr>
        </p:pic>
      </p:grpSp>
      <p:pic>
        <p:nvPicPr>
          <p:cNvPr id="3" name="Picture 2"/>
          <p:cNvPicPr>
            <a:picLocks noChangeAspect="1"/>
          </p:cNvPicPr>
          <p:nvPr/>
        </p:nvPicPr>
        <p:blipFill>
          <a:blip r:embed="rId38"/>
          <a:stretch>
            <a:fillRect/>
          </a:stretch>
        </p:blipFill>
        <p:spPr>
          <a:xfrm>
            <a:off x="4717143" y="2310814"/>
            <a:ext cx="669470" cy="669470"/>
          </a:xfrm>
          <a:prstGeom prst="rect">
            <a:avLst/>
          </a:prstGeom>
        </p:spPr>
      </p:pic>
      <p:sp>
        <p:nvSpPr>
          <p:cNvPr id="4" name="Rectangle 3"/>
          <p:cNvSpPr/>
          <p:nvPr/>
        </p:nvSpPr>
        <p:spPr>
          <a:xfrm>
            <a:off x="6722538" y="2480733"/>
            <a:ext cx="50800" cy="296334"/>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rgbClr val="FFFFFF"/>
              </a:solidFill>
            </a:endParaRPr>
          </a:p>
        </p:txBody>
      </p:sp>
    </p:spTree>
    <p:extLst>
      <p:ext uri="{BB962C8B-B14F-4D97-AF65-F5344CB8AC3E}">
        <p14:creationId xmlns:p14="http://schemas.microsoft.com/office/powerpoint/2010/main" val="32944927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0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rgbClr val="FFFFFF"/>
              </a:solidFill>
            </a:endParaRPr>
          </a:p>
        </p:txBody>
      </p:sp>
      <p:sp>
        <p:nvSpPr>
          <p:cNvPr id="12" name="Rectangle 11"/>
          <p:cNvSpPr/>
          <p:nvPr/>
        </p:nvSpPr>
        <p:spPr>
          <a:xfrm>
            <a:off x="1142996" y="3965092"/>
            <a:ext cx="6868584" cy="994833"/>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solidFill>
                <a:srgbClr val="FFFFFF"/>
              </a:solidFill>
            </a:endParaRPr>
          </a:p>
        </p:txBody>
      </p:sp>
      <p:pic>
        <p:nvPicPr>
          <p:cNvPr id="10" name="Picture 9" descr="PCFlayer-graphic.png"/>
          <p:cNvPicPr>
            <a:picLocks noChangeAspect="1"/>
          </p:cNvPicPr>
          <p:nvPr/>
        </p:nvPicPr>
        <p:blipFill>
          <a:blip r:embed="rId3"/>
          <a:srcRect t="16586"/>
          <a:stretch>
            <a:fillRect/>
          </a:stretch>
        </p:blipFill>
        <p:spPr>
          <a:xfrm>
            <a:off x="1139672" y="1115261"/>
            <a:ext cx="6871908" cy="3664559"/>
          </a:xfrm>
          <a:prstGeom prst="rect">
            <a:avLst/>
          </a:prstGeom>
        </p:spPr>
      </p:pic>
      <p:sp>
        <p:nvSpPr>
          <p:cNvPr id="8" name="Title 3"/>
          <p:cNvSpPr>
            <a:spLocks noGrp="1"/>
          </p:cNvSpPr>
          <p:nvPr>
            <p:ph type="title"/>
          </p:nvPr>
        </p:nvSpPr>
        <p:spPr>
          <a:xfrm>
            <a:off x="2" y="224898"/>
            <a:ext cx="9144001" cy="460375"/>
          </a:xfrm>
        </p:spPr>
        <p:txBody>
          <a:bodyPr/>
          <a:lstStyle/>
          <a:p>
            <a:pPr algn="ctr"/>
            <a:r>
              <a:rPr lang="en-US" sz="2400" b="1" cap="all" dirty="0">
                <a:solidFill>
                  <a:srgbClr val="74CEC7"/>
                </a:solidFill>
              </a:rPr>
              <a:t>Pivotal Cloud Foundry</a:t>
            </a:r>
            <a:br>
              <a:rPr lang="en-US" sz="2400" b="1" cap="all" dirty="0">
                <a:solidFill>
                  <a:srgbClr val="74CEC7"/>
                </a:solidFill>
              </a:rPr>
            </a:br>
            <a:r>
              <a:rPr lang="en-US" sz="2400" b="1" cap="all" dirty="0">
                <a:solidFill>
                  <a:srgbClr val="74CEC7"/>
                </a:solidFill>
              </a:rPr>
              <a:t>Industry’s Leading Open Cloud Solution</a:t>
            </a:r>
          </a:p>
        </p:txBody>
      </p:sp>
      <p:sp>
        <p:nvSpPr>
          <p:cNvPr id="2" name="Rectangle 1"/>
          <p:cNvSpPr/>
          <p:nvPr/>
        </p:nvSpPr>
        <p:spPr>
          <a:xfrm>
            <a:off x="1039091" y="1039092"/>
            <a:ext cx="7074477" cy="4017818"/>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spTree>
    <p:extLst>
      <p:ext uri="{BB962C8B-B14F-4D97-AF65-F5344CB8AC3E}">
        <p14:creationId xmlns:p14="http://schemas.microsoft.com/office/powerpoint/2010/main" val="66716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00685D"/>
                  </a:solidFill>
                </a:rPr>
                <a:t>Dev+Ops</a:t>
              </a:r>
              <a:endParaRPr lang="en-US" sz="1600" dirty="0">
                <a:solidFill>
                  <a:srgbClr val="00685D"/>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00685D"/>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00685D"/>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00685D"/>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rgbClr val="00685D"/>
                  </a:solidFill>
                </a:rPr>
                <a:t>Developer</a:t>
              </a:r>
              <a:endParaRPr lang="en-US" sz="1600" dirty="0">
                <a:solidFill>
                  <a:srgbClr val="00685D"/>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00685D"/>
                  </a:solidFill>
                </a:rPr>
                <a:t>IT Ops</a:t>
              </a:r>
              <a:endParaRPr lang="en-US" sz="1600" dirty="0">
                <a:solidFill>
                  <a:srgbClr val="00685D"/>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00685D"/>
                  </a:solidFill>
                </a:rPr>
                <a:t>IT Ops</a:t>
              </a:r>
              <a:endParaRPr lang="en-US" sz="1600" dirty="0">
                <a:solidFill>
                  <a:srgbClr val="00685D"/>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668709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8"/>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a:solidFill>
                  <a:schemeClr val="dk1"/>
                </a:solidFill>
              </a:rPr>
              <a:t>HAWQ</a:t>
            </a:r>
          </a:p>
          <a:p>
            <a:pPr marL="457189" indent="-330192">
              <a:buClr>
                <a:schemeClr val="dk1"/>
              </a:buClr>
              <a:buSzPct val="100000"/>
              <a:buFont typeface="Arial"/>
              <a:buChar char="•"/>
            </a:pPr>
            <a:r>
              <a:rPr lang="en-US" sz="1500" dirty="0">
                <a:solidFill>
                  <a:schemeClr val="dk1"/>
                </a:solidFill>
              </a:rPr>
              <a:t>Spring XD (beta)</a:t>
            </a:r>
          </a:p>
          <a:p>
            <a:pPr marL="457189" indent="-330192">
              <a:buClr>
                <a:schemeClr val="dk1"/>
              </a:buClr>
              <a:buSzPct val="100000"/>
              <a:buFont typeface="Arial"/>
              <a:buChar char="•"/>
            </a:pPr>
            <a:r>
              <a:rPr lang="en-US" sz="1500" dirty="0">
                <a:solidFill>
                  <a:schemeClr val="dk1"/>
                </a:solidFill>
              </a:rPr>
              <a:t>Session-State Caching (beta)</a:t>
            </a:r>
          </a:p>
        </p:txBody>
      </p:sp>
      <p:pic>
        <p:nvPicPr>
          <p:cNvPr id="806" name="Shape 806"/>
          <p:cNvPicPr preferRelativeResize="0"/>
          <p:nvPr/>
        </p:nvPicPr>
        <p:blipFill rotWithShape="1">
          <a:blip r:embed="rId3">
            <a:alphaModFix/>
          </a:blip>
          <a:srcRect/>
          <a:stretch/>
        </p:blipFill>
        <p:spPr>
          <a:xfrm>
            <a:off x="4802616" y="942798"/>
            <a:ext cx="4214400" cy="3682199"/>
          </a:xfrm>
          <a:prstGeom prst="rect">
            <a:avLst/>
          </a:prstGeom>
          <a:noFill/>
          <a:ln>
            <a:noFill/>
          </a:ln>
        </p:spPr>
      </p:pic>
      <p:sp>
        <p:nvSpPr>
          <p:cNvPr id="6" name="Rectangle 5"/>
          <p:cNvSpPr/>
          <p:nvPr/>
        </p:nvSpPr>
        <p:spPr>
          <a:xfrm>
            <a:off x="0" y="0"/>
            <a:ext cx="9144000" cy="914400"/>
          </a:xfrm>
          <a:prstGeom prst="rect">
            <a:avLst/>
          </a:prstGeom>
          <a:solidFill>
            <a:srgbClr val="000000"/>
          </a:solidFill>
          <a:ln w="12700" cap="flat" cmpd="sng" algn="ctr">
            <a:solidFill>
              <a:srgbClr val="000000"/>
            </a:solidFill>
            <a:prstDash val="solid"/>
          </a:ln>
          <a:effectLst/>
        </p:spPr>
        <p:txBody>
          <a:bodyPr lIns="68579" tIns="34289" rIns="68579" bIns="34289" rtlCol="0" anchor="ctr"/>
          <a:lstStyle/>
          <a:p>
            <a:pPr algn="ctr">
              <a:defRPr/>
            </a:pPr>
            <a:endParaRPr lang="en-US" kern="0">
              <a:solidFill>
                <a:srgbClr val="FFFFFF"/>
              </a:solidFill>
            </a:endParaRPr>
          </a:p>
        </p:txBody>
      </p:sp>
      <p:sp>
        <p:nvSpPr>
          <p:cNvPr id="7" name="Shape 1163"/>
          <p:cNvSpPr txBox="1">
            <a:spLocks/>
          </p:cNvSpPr>
          <p:nvPr/>
        </p:nvSpPr>
        <p:spPr bwMode="gray">
          <a:xfrm>
            <a:off x="504296" y="28945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Extensive services ecosystem</a:t>
            </a:r>
            <a:endParaRPr lang="en" b="1" cap="all" dirty="0">
              <a:solidFill>
                <a:srgbClr val="74CEC7"/>
              </a:solidFill>
            </a:endParaRPr>
          </a:p>
        </p:txBody>
      </p:sp>
      <p:sp>
        <p:nvSpPr>
          <p:cNvPr id="8" name="Shape 805"/>
          <p:cNvSpPr txBox="1"/>
          <p:nvPr/>
        </p:nvSpPr>
        <p:spPr>
          <a:xfrm>
            <a:off x="124397" y="2974352"/>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Jenkins</a:t>
            </a:r>
          </a:p>
          <a:p>
            <a:pPr marL="457189" indent="-330192">
              <a:buClr>
                <a:schemeClr val="dk1"/>
              </a:buClr>
              <a:buSzPct val="100000"/>
              <a:buFont typeface="Arial"/>
              <a:buChar char="•"/>
            </a:pPr>
            <a:r>
              <a:rPr lang="en-US" sz="1500" dirty="0" err="1">
                <a:solidFill>
                  <a:schemeClr val="dk1"/>
                </a:solidFill>
              </a:rPr>
              <a:t>RiakCS</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Cassandra</a:t>
            </a:r>
          </a:p>
          <a:p>
            <a:pPr marL="457189" indent="-330192">
              <a:buClr>
                <a:schemeClr val="dk1"/>
              </a:buClr>
              <a:buSzPct val="100000"/>
              <a:buFont typeface="Arial"/>
              <a:buChar char="•"/>
            </a:pPr>
            <a:r>
              <a:rPr lang="en-US" sz="1500" dirty="0" err="1">
                <a:solidFill>
                  <a:schemeClr val="dk1"/>
                </a:solidFill>
              </a:rPr>
              <a:t>MongoDB</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Neo4j</a:t>
            </a:r>
          </a:p>
        </p:txBody>
      </p:sp>
    </p:spTree>
    <p:extLst>
      <p:ext uri="{BB962C8B-B14F-4D97-AF65-F5344CB8AC3E}">
        <p14:creationId xmlns:p14="http://schemas.microsoft.com/office/powerpoint/2010/main" val="30843190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1"/>
          <p:cNvSpPr txBox="1">
            <a:spLocks noChangeArrowheads="1"/>
          </p:cNvSpPr>
          <p:nvPr/>
        </p:nvSpPr>
        <p:spPr bwMode="auto">
          <a:xfrm>
            <a:off x="2293847" y="3984625"/>
            <a:ext cx="183851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chemeClr val="bg2"/>
                </a:solidFill>
              </a:rPr>
              <a:t>We manage</a:t>
            </a:r>
          </a:p>
        </p:txBody>
      </p:sp>
      <p:sp>
        <p:nvSpPr>
          <p:cNvPr id="19459" name="TextBox 13"/>
          <p:cNvSpPr txBox="1">
            <a:spLocks noChangeArrowheads="1"/>
          </p:cNvSpPr>
          <p:nvPr/>
        </p:nvSpPr>
        <p:spPr bwMode="auto">
          <a:xfrm>
            <a:off x="5299893" y="3962400"/>
            <a:ext cx="19017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smtClean="0">
                <a:solidFill>
                  <a:schemeClr val="bg2"/>
                </a:solidFill>
              </a:rPr>
              <a:t>You manage</a:t>
            </a:r>
            <a:endParaRPr lang="en-US" dirty="0">
              <a:solidFill>
                <a:schemeClr val="bg2"/>
              </a:solidFill>
            </a:endParaRPr>
          </a:p>
        </p:txBody>
      </p:sp>
      <p:sp>
        <p:nvSpPr>
          <p:cNvPr id="19460" name="TextBox 14"/>
          <p:cNvSpPr txBox="1">
            <a:spLocks noChangeArrowheads="1"/>
          </p:cNvSpPr>
          <p:nvPr/>
        </p:nvSpPr>
        <p:spPr bwMode="auto">
          <a:xfrm>
            <a:off x="747713" y="1566864"/>
            <a:ext cx="1022932"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chemeClr val="bg2"/>
                </a:solidFill>
              </a:rPr>
              <a:t>Public</a:t>
            </a:r>
          </a:p>
        </p:txBody>
      </p:sp>
      <p:sp>
        <p:nvSpPr>
          <p:cNvPr id="19461" name="TextBox 15"/>
          <p:cNvSpPr txBox="1">
            <a:spLocks noChangeArrowheads="1"/>
          </p:cNvSpPr>
          <p:nvPr/>
        </p:nvSpPr>
        <p:spPr bwMode="auto">
          <a:xfrm>
            <a:off x="550582" y="3094039"/>
            <a:ext cx="1313426"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solidFill>
                  <a:schemeClr val="bg2"/>
                </a:solidFill>
              </a:rPr>
              <a:t>On</a:t>
            </a:r>
          </a:p>
          <a:p>
            <a:pPr algn="ctr" eaLnBrk="1" hangingPunct="1"/>
            <a:r>
              <a:rPr lang="en-US">
                <a:solidFill>
                  <a:schemeClr val="bg2"/>
                </a:solidFill>
              </a:rPr>
              <a:t>Premise</a:t>
            </a:r>
          </a:p>
        </p:txBody>
      </p:sp>
      <p:cxnSp>
        <p:nvCxnSpPr>
          <p:cNvPr id="7" name="Straight Arrow Connector 6"/>
          <p:cNvCxnSpPr/>
          <p:nvPr/>
        </p:nvCxnSpPr>
        <p:spPr>
          <a:xfrm flipH="1" flipV="1">
            <a:off x="1716089" y="1120776"/>
            <a:ext cx="39687" cy="2824163"/>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755776" y="3930650"/>
            <a:ext cx="6094413"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789113" y="1328739"/>
            <a:ext cx="2849562" cy="1222375"/>
            <a:chOff x="2385484" y="1771652"/>
            <a:chExt cx="3799416" cy="1629833"/>
          </a:xfrm>
        </p:grpSpPr>
        <p:sp>
          <p:nvSpPr>
            <p:cNvPr id="21" name="Rounded Rectangle 20"/>
            <p:cNvSpPr/>
            <p:nvPr/>
          </p:nvSpPr>
          <p:spPr>
            <a:xfrm>
              <a:off x="2385484" y="1771652"/>
              <a:ext cx="3799416" cy="1629833"/>
            </a:xfrm>
            <a:prstGeom prst="roundRect">
              <a:avLst>
                <a:gd name="adj" fmla="val 6973"/>
              </a:avLst>
            </a:prstGeom>
            <a:ln/>
          </p:spPr>
          <p:style>
            <a:lnRef idx="2">
              <a:schemeClr val="accent1"/>
            </a:lnRef>
            <a:fillRef idx="1">
              <a:schemeClr val="lt1"/>
            </a:fillRef>
            <a:effectRef idx="0">
              <a:schemeClr val="accent1"/>
            </a:effectRef>
            <a:fontRef idx="minor">
              <a:schemeClr val="dk1"/>
            </a:fontRef>
          </p:style>
          <p:txBody>
            <a:bodyPr lIns="121917" tIns="60958" rIns="121917" bIns="60958" anchor="ctr"/>
            <a:lstStyle/>
            <a:p>
              <a:pPr algn="ctr">
                <a:defRPr/>
              </a:pPr>
              <a:endParaRPr lang="en-US" b="1" dirty="0"/>
            </a:p>
          </p:txBody>
        </p:sp>
        <p:pic>
          <p:nvPicPr>
            <p:cNvPr id="19467"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0351" y="2237318"/>
              <a:ext cx="3054349" cy="78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p:cNvGrpSpPr/>
          <p:nvPr/>
        </p:nvGrpSpPr>
        <p:grpSpPr>
          <a:xfrm>
            <a:off x="4711701" y="1346201"/>
            <a:ext cx="2849563" cy="1222375"/>
            <a:chOff x="6282268" y="1794934"/>
            <a:chExt cx="3799417" cy="1629833"/>
          </a:xfrm>
        </p:grpSpPr>
        <p:sp>
          <p:nvSpPr>
            <p:cNvPr id="22" name="Rounded Rectangle 21"/>
            <p:cNvSpPr/>
            <p:nvPr/>
          </p:nvSpPr>
          <p:spPr>
            <a:xfrm>
              <a:off x="6282268" y="1794934"/>
              <a:ext cx="3799417" cy="1629833"/>
            </a:xfrm>
            <a:prstGeom prst="roundRect">
              <a:avLst>
                <a:gd name="adj" fmla="val 6973"/>
              </a:avLst>
            </a:prstGeom>
            <a:ln/>
          </p:spPr>
          <p:style>
            <a:lnRef idx="2">
              <a:schemeClr val="accent1"/>
            </a:lnRef>
            <a:fillRef idx="1">
              <a:schemeClr val="lt1"/>
            </a:fillRef>
            <a:effectRef idx="0">
              <a:schemeClr val="accent1"/>
            </a:effectRef>
            <a:fontRef idx="minor">
              <a:schemeClr val="dk1"/>
            </a:fontRef>
          </p:style>
          <p:txBody>
            <a:bodyPr lIns="121917" tIns="60958" rIns="121917" bIns="60958" anchor="ctr"/>
            <a:lstStyle/>
            <a:p>
              <a:pPr algn="ctr">
                <a:defRPr/>
              </a:pPr>
              <a:endParaRPr lang="en-US" b="1" dirty="0"/>
            </a:p>
            <a:p>
              <a:pPr algn="ctr">
                <a:defRPr/>
              </a:pPr>
              <a:endParaRPr lang="en-US" b="1" dirty="0"/>
            </a:p>
            <a:p>
              <a:pPr algn="ctr">
                <a:defRPr/>
              </a:pPr>
              <a:endParaRPr lang="en-US" b="1" dirty="0"/>
            </a:p>
            <a:p>
              <a:pPr algn="ctr">
                <a:defRPr/>
              </a:pPr>
              <a:endParaRPr lang="en-US" b="1" dirty="0"/>
            </a:p>
            <a:p>
              <a:pPr algn="ctr">
                <a:defRPr/>
              </a:pPr>
              <a:endParaRPr lang="en-US" b="1" dirty="0"/>
            </a:p>
          </p:txBody>
        </p:sp>
        <p:pic>
          <p:nvPicPr>
            <p:cNvPr id="19469"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25218" y="2791885"/>
              <a:ext cx="1060449" cy="4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0851" y="2722034"/>
              <a:ext cx="118956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3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9018" y="1943101"/>
              <a:ext cx="1259417" cy="8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p:cNvSpPr/>
          <p:nvPr/>
        </p:nvSpPr>
        <p:spPr>
          <a:xfrm>
            <a:off x="0" y="0"/>
            <a:ext cx="9144000" cy="914400"/>
          </a:xfrm>
          <a:prstGeom prst="rect">
            <a:avLst/>
          </a:prstGeom>
          <a:solidFill>
            <a:srgbClr val="000000"/>
          </a:solidFill>
          <a:ln w="12700" cap="flat" cmpd="sng" algn="ctr">
            <a:solidFill>
              <a:srgbClr val="000000"/>
            </a:solidFill>
            <a:prstDash val="solid"/>
          </a:ln>
          <a:effectLst/>
        </p:spPr>
        <p:txBody>
          <a:bodyPr lIns="68579" tIns="34289" rIns="68579" bIns="34289" rtlCol="0" anchor="ctr"/>
          <a:lstStyle/>
          <a:p>
            <a:pPr algn="ctr">
              <a:defRPr/>
            </a:pPr>
            <a:endParaRPr lang="en-US" kern="0">
              <a:solidFill>
                <a:srgbClr val="FFFFFF"/>
              </a:solidFill>
            </a:endParaRPr>
          </a:p>
        </p:txBody>
      </p:sp>
      <p:sp>
        <p:nvSpPr>
          <p:cNvPr id="20" name="Shape 1163"/>
          <p:cNvSpPr txBox="1">
            <a:spLocks/>
          </p:cNvSpPr>
          <p:nvPr/>
        </p:nvSpPr>
        <p:spPr bwMode="gray">
          <a:xfrm>
            <a:off x="197380" y="289452"/>
            <a:ext cx="8787870"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buSzPct val="25000"/>
            </a:pPr>
            <a:r>
              <a:rPr lang="en-US" sz="2800" cap="all" dirty="0" smtClean="0">
                <a:solidFill>
                  <a:srgbClr val="74CEC7"/>
                </a:solidFill>
              </a:rPr>
              <a:t>Deployment models aligned to your needs </a:t>
            </a:r>
            <a:endParaRPr lang="en" sz="2800" cap="all" dirty="0">
              <a:solidFill>
                <a:srgbClr val="74CEC7"/>
              </a:solidFill>
            </a:endParaRPr>
          </a:p>
        </p:txBody>
      </p:sp>
      <p:grpSp>
        <p:nvGrpSpPr>
          <p:cNvPr id="6" name="Group 5"/>
          <p:cNvGrpSpPr/>
          <p:nvPr/>
        </p:nvGrpSpPr>
        <p:grpSpPr>
          <a:xfrm>
            <a:off x="4716463" y="2640014"/>
            <a:ext cx="2843212" cy="1184275"/>
            <a:chOff x="6288617" y="3520018"/>
            <a:chExt cx="3790949" cy="1579033"/>
          </a:xfrm>
        </p:grpSpPr>
        <p:grpSp>
          <p:nvGrpSpPr>
            <p:cNvPr id="3" name="Group 2"/>
            <p:cNvGrpSpPr/>
            <p:nvPr/>
          </p:nvGrpSpPr>
          <p:grpSpPr>
            <a:xfrm>
              <a:off x="6288617" y="3520018"/>
              <a:ext cx="3790949" cy="1579033"/>
              <a:chOff x="6288617" y="3520018"/>
              <a:chExt cx="3790949" cy="1579033"/>
            </a:xfrm>
          </p:grpSpPr>
          <p:sp>
            <p:nvSpPr>
              <p:cNvPr id="13" name="Rounded Rectangle 12"/>
              <p:cNvSpPr/>
              <p:nvPr/>
            </p:nvSpPr>
            <p:spPr>
              <a:xfrm>
                <a:off x="6288617" y="3520018"/>
                <a:ext cx="3790949" cy="1579033"/>
              </a:xfrm>
              <a:prstGeom prst="roundRect">
                <a:avLst>
                  <a:gd name="adj" fmla="val 6657"/>
                </a:avLst>
              </a:prstGeom>
              <a:ln/>
            </p:spPr>
            <p:style>
              <a:lnRef idx="2">
                <a:schemeClr val="accent1"/>
              </a:lnRef>
              <a:fillRef idx="1">
                <a:schemeClr val="lt1"/>
              </a:fillRef>
              <a:effectRef idx="0">
                <a:schemeClr val="accent1"/>
              </a:effectRef>
              <a:fontRef idx="minor">
                <a:schemeClr val="dk1"/>
              </a:fontRef>
            </p:style>
            <p:txBody>
              <a:bodyPr lIns="121917" tIns="60958" rIns="121917" bIns="60958" anchor="ctr"/>
              <a:lstStyle/>
              <a:p>
                <a:pPr algn="ctr">
                  <a:defRPr/>
                </a:pPr>
                <a:endParaRPr lang="en-US" b="1" dirty="0"/>
              </a:p>
              <a:p>
                <a:pPr algn="ctr">
                  <a:defRPr/>
                </a:pPr>
                <a:endParaRPr lang="en-US" b="1" dirty="0"/>
              </a:p>
            </p:txBody>
          </p:sp>
          <p:pic>
            <p:nvPicPr>
              <p:cNvPr id="194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46434" y="3568701"/>
                <a:ext cx="1259417" cy="8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93892" y="4563533"/>
                <a:ext cx="1056718"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 name="Picture 23"/>
            <p:cNvPicPr>
              <a:picLocks noChangeAspect="1"/>
            </p:cNvPicPr>
            <p:nvPr/>
          </p:nvPicPr>
          <p:blipFill>
            <a:blip r:embed="rId8" cstate="print"/>
            <a:stretch>
              <a:fillRect/>
            </a:stretch>
          </p:blipFill>
          <p:spPr>
            <a:xfrm>
              <a:off x="8396223" y="4465057"/>
              <a:ext cx="507886" cy="524959"/>
            </a:xfrm>
            <a:prstGeom prst="rect">
              <a:avLst/>
            </a:prstGeom>
          </p:spPr>
        </p:pic>
      </p:grpSp>
    </p:spTree>
    <p:extLst>
      <p:ext uri="{BB962C8B-B14F-4D97-AF65-F5344CB8AC3E}">
        <p14:creationId xmlns:p14="http://schemas.microsoft.com/office/powerpoint/2010/main" val="33747785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2087819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69715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endParaRPr lang="en-US" sz="1600" dirty="0">
              <a:solidFill>
                <a:schemeClr val="bg2"/>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664448" y="2469232"/>
            <a:ext cx="772938" cy="261610"/>
          </a:xfrm>
          <a:prstGeom prst="rect">
            <a:avLst/>
          </a:prstGeom>
        </p:spPr>
        <p:txBody>
          <a:bodyPr wrap="square">
            <a:spAutoFit/>
          </a:bodyPr>
          <a:lstStyle/>
          <a:p>
            <a:r>
              <a:rPr lang="en-US" sz="1050" b="1" dirty="0" err="1" smtClean="0">
                <a:solidFill>
                  <a:srgbClr val="000000"/>
                </a:solidFill>
              </a:rPr>
              <a:t>PaaS</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1280066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a:t>
            </a:r>
            <a:r>
              <a:rPr lang="en-US" sz="2800" dirty="0" err="1" smtClean="0"/>
              <a:t>PaaS</a:t>
            </a:r>
            <a:r>
              <a:rPr lang="en-US" sz="2800" dirty="0" smtClean="0"/>
              <a:t> (On Premise &amp; Off Premise)</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23597738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2508382"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537344" y="1336859"/>
            <a:ext cx="7913605" cy="460500"/>
          </a:xfrm>
          <a:prstGeom prst="rect">
            <a:avLst/>
          </a:prstGeom>
          <a:noFill/>
          <a:ln>
            <a:noFill/>
          </a:ln>
        </p:spPr>
        <p:txBody>
          <a:bodyPr lIns="0" tIns="0" rIns="0" bIns="0" anchor="t" anchorCtr="0">
            <a:noAutofit/>
          </a:bodyPr>
          <a:lstStyle/>
          <a:p>
            <a:pPr algn="ctr">
              <a:lnSpc>
                <a:spcPct val="90000"/>
              </a:lnSpc>
              <a:buSzPct val="25000"/>
              <a:defRPr/>
            </a:pPr>
            <a:r>
              <a:rPr lang="en-US" sz="4500" b="1" kern="0" cap="all" dirty="0" err="1" smtClean="0">
                <a:solidFill>
                  <a:srgbClr val="008881"/>
                </a:solidFill>
                <a:ea typeface="Arial"/>
                <a:cs typeface="Arial"/>
                <a:sym typeface="Arial"/>
              </a:rPr>
              <a:t>Tmobile</a:t>
            </a:r>
            <a:r>
              <a:rPr lang="en-US" sz="4500" b="1" kern="0" cap="all" dirty="0" smtClean="0">
                <a:solidFill>
                  <a:srgbClr val="008881"/>
                </a:solidFill>
                <a:ea typeface="Arial"/>
                <a:cs typeface="Arial"/>
                <a:sym typeface="Arial"/>
              </a:rPr>
              <a:t> BOOM </a:t>
            </a:r>
            <a:r>
              <a:rPr lang="en-US" sz="4500" b="1" kern="0" cap="all" dirty="0" err="1" smtClean="0">
                <a:solidFill>
                  <a:srgbClr val="008881"/>
                </a:solidFill>
                <a:ea typeface="Arial"/>
                <a:cs typeface="Arial"/>
                <a:sym typeface="Arial"/>
              </a:rPr>
              <a:t>PoC</a:t>
            </a:r>
            <a:endParaRPr lang="en" sz="4500" b="1" kern="0" cap="all" dirty="0">
              <a:solidFill>
                <a:srgbClr val="008881"/>
              </a:solidFill>
              <a:ea typeface="Arial"/>
              <a:cs typeface="Arial"/>
              <a:sym typeface="Arial"/>
            </a:endParaRPr>
          </a:p>
        </p:txBody>
      </p:sp>
      <p:pic>
        <p:nvPicPr>
          <p:cNvPr id="3" name="Picture 2"/>
          <p:cNvPicPr>
            <a:picLocks noChangeAspect="1"/>
          </p:cNvPicPr>
          <p:nvPr/>
        </p:nvPicPr>
        <p:blipFill>
          <a:blip r:embed="rId5"/>
          <a:stretch>
            <a:fillRect/>
          </a:stretch>
        </p:blipFill>
        <p:spPr>
          <a:xfrm>
            <a:off x="4729379" y="2222237"/>
            <a:ext cx="1063746" cy="1063746"/>
          </a:xfrm>
          <a:prstGeom prst="rect">
            <a:avLst/>
          </a:prstGeom>
        </p:spPr>
      </p:pic>
    </p:spTree>
    <p:extLst>
      <p:ext uri="{BB962C8B-B14F-4D97-AF65-F5344CB8AC3E}">
        <p14:creationId xmlns:p14="http://schemas.microsoft.com/office/powerpoint/2010/main" val="11347756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PaaS features - Microservice architecture needs</a:t>
            </a:r>
            <a:endParaRPr lang="en-US" dirty="0">
              <a:solidFill>
                <a:schemeClr val="tx1"/>
              </a:solidFill>
            </a:endParaRPr>
          </a:p>
        </p:txBody>
      </p:sp>
      <p:sp>
        <p:nvSpPr>
          <p:cNvPr id="4" name="TextBox 3"/>
          <p:cNvSpPr txBox="1"/>
          <p:nvPr/>
        </p:nvSpPr>
        <p:spPr>
          <a:xfrm>
            <a:off x="501068" y="715453"/>
            <a:ext cx="7909507" cy="1169551"/>
          </a:xfrm>
          <a:prstGeom prst="rect">
            <a:avLst/>
          </a:prstGeom>
          <a:noFill/>
        </p:spPr>
        <p:txBody>
          <a:bodyPr wrap="square" rtlCol="0">
            <a:spAutoFit/>
          </a:bodyPr>
          <a:lstStyle/>
          <a:p>
            <a:r>
              <a:rPr lang="en-US" sz="1400" dirty="0" smtClean="0">
                <a:solidFill>
                  <a:schemeClr val="tx2"/>
                </a:solidFill>
              </a:rPr>
              <a:t>Most of the requirements for implementing the microservices architecture are met by the PaaS platforms. PaaS reduces the complexity in building , deploying and operating microservices. </a:t>
            </a:r>
          </a:p>
          <a:p>
            <a:endParaRPr lang="en-US" sz="1400" dirty="0">
              <a:solidFill>
                <a:schemeClr val="tx2"/>
              </a:solidFill>
            </a:endParaRPr>
          </a:p>
          <a:p>
            <a:r>
              <a:rPr lang="en-US" sz="1400" dirty="0" smtClean="0">
                <a:solidFill>
                  <a:schemeClr val="tx2"/>
                </a:solidFill>
              </a:rPr>
              <a:t>PaaS combined with right application development framework like Spring Cloud would provide an ideal combination for achieving microservices.</a:t>
            </a:r>
            <a:endParaRPr lang="en-US" sz="1400" dirty="0">
              <a:solidFill>
                <a:schemeClr val="tx2"/>
              </a:solidFill>
            </a:endParaRPr>
          </a:p>
        </p:txBody>
      </p:sp>
      <p:grpSp>
        <p:nvGrpSpPr>
          <p:cNvPr id="10" name="Group 9"/>
          <p:cNvGrpSpPr/>
          <p:nvPr/>
        </p:nvGrpSpPr>
        <p:grpSpPr>
          <a:xfrm>
            <a:off x="2304404" y="2197218"/>
            <a:ext cx="4176575" cy="2175391"/>
            <a:chOff x="501068" y="2387084"/>
            <a:chExt cx="4176575" cy="2175391"/>
          </a:xfrm>
        </p:grpSpPr>
        <p:sp>
          <p:nvSpPr>
            <p:cNvPr id="7" name="Rectangle 6"/>
            <p:cNvSpPr/>
            <p:nvPr/>
          </p:nvSpPr>
          <p:spPr>
            <a:xfrm>
              <a:off x="501068" y="2387084"/>
              <a:ext cx="4176575" cy="21753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01068" y="2828836"/>
              <a:ext cx="3766132" cy="1569660"/>
            </a:xfrm>
            <a:prstGeom prst="rect">
              <a:avLst/>
            </a:prstGeom>
          </p:spPr>
          <p:txBody>
            <a:bodyPr wrap="square">
              <a:spAutoFit/>
            </a:bodyPr>
            <a:lstStyle/>
            <a:p>
              <a:pPr marL="285750" indent="-285750">
                <a:buClr>
                  <a:srgbClr val="D50161"/>
                </a:buClr>
                <a:buFont typeface="Wingdings" panose="05000000000000000000" pitchFamily="2" charset="2"/>
                <a:buChar char="q"/>
              </a:pPr>
              <a:r>
                <a:rPr lang="en-US" sz="1600" b="1" dirty="0" smtClean="0"/>
                <a:t>Environment Provisioning </a:t>
              </a:r>
            </a:p>
            <a:p>
              <a:pPr marL="285750" indent="-285750">
                <a:buClr>
                  <a:srgbClr val="D50161"/>
                </a:buClr>
                <a:buFont typeface="Wingdings" panose="05000000000000000000" pitchFamily="2" charset="2"/>
                <a:buChar char="q"/>
              </a:pPr>
              <a:r>
                <a:rPr lang="en-US" sz="1600" b="1" dirty="0" smtClean="0"/>
                <a:t>On-Demand/Automatic Scaling</a:t>
              </a:r>
            </a:p>
            <a:p>
              <a:pPr marL="285750" indent="-285750">
                <a:buClr>
                  <a:srgbClr val="D50161"/>
                </a:buClr>
                <a:buFont typeface="Wingdings" panose="05000000000000000000" pitchFamily="2" charset="2"/>
                <a:buChar char="q"/>
              </a:pPr>
              <a:r>
                <a:rPr lang="en-US" sz="1600" b="1" dirty="0" smtClean="0"/>
                <a:t>Failover/Resilience </a:t>
              </a:r>
              <a:endParaRPr lang="en-US" sz="1600" b="1" dirty="0"/>
            </a:p>
            <a:p>
              <a:pPr marL="285750" indent="-285750">
                <a:buClr>
                  <a:srgbClr val="D50161"/>
                </a:buClr>
                <a:buFont typeface="Wingdings" panose="05000000000000000000" pitchFamily="2" charset="2"/>
                <a:buChar char="q"/>
              </a:pPr>
              <a:r>
                <a:rPr lang="en-US" sz="1600" b="1" dirty="0"/>
                <a:t>Routing/Load Balancing</a:t>
              </a:r>
            </a:p>
            <a:p>
              <a:pPr marL="285750" indent="-285750">
                <a:buClr>
                  <a:srgbClr val="D50161"/>
                </a:buClr>
                <a:buFont typeface="Wingdings" panose="05000000000000000000" pitchFamily="2" charset="2"/>
                <a:buChar char="q"/>
              </a:pPr>
              <a:r>
                <a:rPr lang="en-US" sz="1600" b="1" dirty="0"/>
                <a:t>Data Service Operations</a:t>
              </a:r>
            </a:p>
            <a:p>
              <a:pPr marL="285750" indent="-285750">
                <a:buClr>
                  <a:srgbClr val="D50161"/>
                </a:buClr>
                <a:buFont typeface="Wingdings" panose="05000000000000000000" pitchFamily="2" charset="2"/>
                <a:buChar char="q"/>
              </a:pPr>
              <a:r>
                <a:rPr lang="en-US" sz="1600" b="1" dirty="0"/>
                <a:t> Monitoring</a:t>
              </a:r>
            </a:p>
          </p:txBody>
        </p:sp>
        <p:sp>
          <p:nvSpPr>
            <p:cNvPr id="5" name="TextBox 4"/>
            <p:cNvSpPr txBox="1"/>
            <p:nvPr/>
          </p:nvSpPr>
          <p:spPr>
            <a:xfrm>
              <a:off x="501068" y="2387084"/>
              <a:ext cx="3581622" cy="369332"/>
            </a:xfrm>
            <a:prstGeom prst="rect">
              <a:avLst/>
            </a:prstGeom>
            <a:noFill/>
          </p:spPr>
          <p:txBody>
            <a:bodyPr wrap="none" rtlCol="0">
              <a:spAutoFit/>
            </a:bodyPr>
            <a:lstStyle/>
            <a:p>
              <a:r>
                <a:rPr lang="en-US" b="1" dirty="0" smtClean="0"/>
                <a:t>Pivotal Cloud Foundry (CF) Features</a:t>
              </a:r>
              <a:endParaRPr lang="en-US" b="1" dirty="0"/>
            </a:p>
          </p:txBody>
        </p:sp>
      </p:grpSp>
    </p:spTree>
    <p:extLst>
      <p:ext uri="{BB962C8B-B14F-4D97-AF65-F5344CB8AC3E}">
        <p14:creationId xmlns:p14="http://schemas.microsoft.com/office/powerpoint/2010/main" val="1002369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85D"/>
                </a:solidFill>
              </a:rPr>
              <a:t>Role of PaaS in Microservices</a:t>
            </a:r>
            <a:endParaRPr lang="en-US" dirty="0">
              <a:solidFill>
                <a:srgbClr val="00685D"/>
              </a:solidFill>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62" y="694944"/>
            <a:ext cx="5443751" cy="407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72067" y="856165"/>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microservice.</a:t>
            </a:r>
            <a:endParaRPr lang="en-US" sz="1600" dirty="0"/>
          </a:p>
        </p:txBody>
      </p:sp>
      <p:sp>
        <p:nvSpPr>
          <p:cNvPr id="7" name="TextBox 6"/>
          <p:cNvSpPr txBox="1"/>
          <p:nvPr/>
        </p:nvSpPr>
        <p:spPr>
          <a:xfrm>
            <a:off x="5725613" y="3822620"/>
            <a:ext cx="2966069"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pPr algn="ctr"/>
            <a:r>
              <a:rPr lang="en-US" b="1" dirty="0" smtClean="0"/>
              <a:t>PaaS platforms provide the outer architecture</a:t>
            </a:r>
            <a:endParaRPr lang="en-US" b="1" dirty="0"/>
          </a:p>
        </p:txBody>
      </p:sp>
    </p:spTree>
    <p:extLst>
      <p:ext uri="{BB962C8B-B14F-4D97-AF65-F5344CB8AC3E}">
        <p14:creationId xmlns:p14="http://schemas.microsoft.com/office/powerpoint/2010/main" val="15595373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solidFill>
                  <a:srgbClr val="00685D"/>
                </a:solidFill>
              </a:rPr>
              <a:t>BOOM POC </a:t>
            </a:r>
            <a:r>
              <a:rPr lang="en-US" sz="2200" dirty="0" smtClean="0">
                <a:solidFill>
                  <a:srgbClr val="00685D"/>
                </a:solidFill>
              </a:rPr>
              <a:t>using Pivotal CF - </a:t>
            </a:r>
            <a:r>
              <a:rPr lang="en-US" sz="2200" dirty="0">
                <a:solidFill>
                  <a:srgbClr val="00685D"/>
                </a:solidFill>
              </a:rPr>
              <a:t>Microservices </a:t>
            </a:r>
            <a:r>
              <a:rPr lang="en-US" sz="2200" dirty="0" smtClean="0">
                <a:solidFill>
                  <a:srgbClr val="00685D"/>
                </a:solidFill>
              </a:rPr>
              <a:t>Concerns Mapping</a:t>
            </a:r>
            <a:endParaRPr lang="en-US" sz="2200" dirty="0">
              <a:solidFill>
                <a:srgbClr val="00685D"/>
              </a:solidFill>
            </a:endParaRPr>
          </a:p>
        </p:txBody>
      </p:sp>
      <p:sp>
        <p:nvSpPr>
          <p:cNvPr id="3" name="Rounded Rectangle 2"/>
          <p:cNvSpPr/>
          <p:nvPr/>
        </p:nvSpPr>
        <p:spPr>
          <a:xfrm>
            <a:off x="971549" y="962025"/>
            <a:ext cx="1343025" cy="97155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400" dirty="0" smtClean="0"/>
              <a:t>Tooling</a:t>
            </a:r>
            <a:endParaRPr lang="en-US" sz="1400" dirty="0"/>
          </a:p>
        </p:txBody>
      </p:sp>
      <p:sp>
        <p:nvSpPr>
          <p:cNvPr id="4" name="Rounded Rectangle 3"/>
          <p:cNvSpPr/>
          <p:nvPr/>
        </p:nvSpPr>
        <p:spPr>
          <a:xfrm>
            <a:off x="2395537" y="962025"/>
            <a:ext cx="1343025" cy="97155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400" dirty="0" smtClean="0"/>
              <a:t>Configuration</a:t>
            </a:r>
            <a:endParaRPr lang="en-US" sz="1400" dirty="0"/>
          </a:p>
        </p:txBody>
      </p:sp>
      <p:sp>
        <p:nvSpPr>
          <p:cNvPr id="5" name="Rounded Rectangle 4"/>
          <p:cNvSpPr/>
          <p:nvPr/>
        </p:nvSpPr>
        <p:spPr>
          <a:xfrm>
            <a:off x="3819525" y="962025"/>
            <a:ext cx="1343025" cy="97155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400" dirty="0" smtClean="0"/>
              <a:t>Routing</a:t>
            </a:r>
            <a:endParaRPr lang="en-US" sz="1400" dirty="0"/>
          </a:p>
        </p:txBody>
      </p:sp>
      <p:sp>
        <p:nvSpPr>
          <p:cNvPr id="6" name="Rounded Rectangle 5"/>
          <p:cNvSpPr/>
          <p:nvPr/>
        </p:nvSpPr>
        <p:spPr>
          <a:xfrm>
            <a:off x="5243513" y="962025"/>
            <a:ext cx="1343025" cy="97155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400" dirty="0" smtClean="0"/>
              <a:t>Discovery</a:t>
            </a:r>
            <a:endParaRPr lang="en-US" sz="1400" dirty="0"/>
          </a:p>
        </p:txBody>
      </p:sp>
      <p:sp>
        <p:nvSpPr>
          <p:cNvPr id="7" name="Rounded Rectangle 6"/>
          <p:cNvSpPr/>
          <p:nvPr/>
        </p:nvSpPr>
        <p:spPr>
          <a:xfrm>
            <a:off x="6667499" y="962025"/>
            <a:ext cx="1343025" cy="97155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400" dirty="0" smtClean="0"/>
              <a:t>Monitoring</a:t>
            </a:r>
            <a:endParaRPr lang="en-US" sz="1400" dirty="0"/>
          </a:p>
        </p:txBody>
      </p:sp>
      <p:sp>
        <p:nvSpPr>
          <p:cNvPr id="8" name="Rounded Rectangle 7"/>
          <p:cNvSpPr/>
          <p:nvPr/>
        </p:nvSpPr>
        <p:spPr>
          <a:xfrm>
            <a:off x="981074" y="2190750"/>
            <a:ext cx="7038975" cy="58102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en-US" sz="1400" dirty="0"/>
              <a:t>Data stores</a:t>
            </a:r>
          </a:p>
        </p:txBody>
      </p:sp>
      <p:sp>
        <p:nvSpPr>
          <p:cNvPr id="9" name="Rounded Rectangle 8"/>
          <p:cNvSpPr/>
          <p:nvPr/>
        </p:nvSpPr>
        <p:spPr>
          <a:xfrm>
            <a:off x="1019174" y="2962275"/>
            <a:ext cx="7038975" cy="58102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en-US" sz="1400" dirty="0"/>
              <a:t>Operational: Orchestration and Deployment Infrastructure</a:t>
            </a:r>
          </a:p>
        </p:txBody>
      </p:sp>
      <p:sp>
        <p:nvSpPr>
          <p:cNvPr id="10" name="Rounded Rectangle 9"/>
          <p:cNvSpPr/>
          <p:nvPr/>
        </p:nvSpPr>
        <p:spPr>
          <a:xfrm>
            <a:off x="1019174" y="3800474"/>
            <a:ext cx="7038975" cy="58102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en-US" sz="1400" dirty="0"/>
              <a:t>Development : Languages and Containers</a:t>
            </a:r>
          </a:p>
        </p:txBody>
      </p:sp>
      <p:sp>
        <p:nvSpPr>
          <p:cNvPr id="11" name="TextBox 10"/>
          <p:cNvSpPr txBox="1"/>
          <p:nvPr/>
        </p:nvSpPr>
        <p:spPr>
          <a:xfrm>
            <a:off x="2459985" y="1115109"/>
            <a:ext cx="1196097" cy="307777"/>
          </a:xfrm>
          <a:prstGeom prst="rect">
            <a:avLst/>
          </a:prstGeom>
          <a:solidFill>
            <a:srgbClr val="D50161"/>
          </a:solidFill>
        </p:spPr>
        <p:txBody>
          <a:bodyPr wrap="none" rtlCol="0">
            <a:spAutoFit/>
          </a:bodyPr>
          <a:lstStyle/>
          <a:p>
            <a:pPr algn="ctr"/>
            <a:r>
              <a:rPr lang="en-US" sz="1400" dirty="0" smtClean="0">
                <a:solidFill>
                  <a:schemeClr val="bg1"/>
                </a:solidFill>
              </a:rPr>
              <a:t>Manifest Files	</a:t>
            </a:r>
            <a:endParaRPr lang="en-US" sz="1400" dirty="0">
              <a:solidFill>
                <a:schemeClr val="bg1"/>
              </a:solidFill>
            </a:endParaRPr>
          </a:p>
        </p:txBody>
      </p:sp>
      <p:sp>
        <p:nvSpPr>
          <p:cNvPr id="12" name="TextBox 11"/>
          <p:cNvSpPr txBox="1"/>
          <p:nvPr/>
        </p:nvSpPr>
        <p:spPr>
          <a:xfrm>
            <a:off x="3964281" y="1107043"/>
            <a:ext cx="1072560" cy="523220"/>
          </a:xfrm>
          <a:prstGeom prst="rect">
            <a:avLst/>
          </a:prstGeom>
          <a:solidFill>
            <a:srgbClr val="D50161"/>
          </a:solidFill>
        </p:spPr>
        <p:txBody>
          <a:bodyPr wrap="square" rtlCol="0">
            <a:spAutoFit/>
          </a:bodyPr>
          <a:lstStyle/>
          <a:p>
            <a:pPr algn="ctr"/>
            <a:r>
              <a:rPr lang="en-US" sz="1400" dirty="0" smtClean="0">
                <a:solidFill>
                  <a:schemeClr val="bg1"/>
                </a:solidFill>
              </a:rPr>
              <a:t>Pivotal CF Router</a:t>
            </a:r>
            <a:endParaRPr lang="en-US" sz="1400" dirty="0">
              <a:solidFill>
                <a:schemeClr val="bg1"/>
              </a:solidFill>
            </a:endParaRPr>
          </a:p>
        </p:txBody>
      </p:sp>
      <p:sp>
        <p:nvSpPr>
          <p:cNvPr id="14" name="TextBox 13"/>
          <p:cNvSpPr txBox="1"/>
          <p:nvPr/>
        </p:nvSpPr>
        <p:spPr>
          <a:xfrm>
            <a:off x="5504454" y="1186217"/>
            <a:ext cx="821142" cy="307777"/>
          </a:xfrm>
          <a:prstGeom prst="rect">
            <a:avLst/>
          </a:prstGeom>
          <a:solidFill>
            <a:srgbClr val="D50161"/>
          </a:solidFill>
        </p:spPr>
        <p:txBody>
          <a:bodyPr wrap="square" rtlCol="0">
            <a:spAutoFit/>
          </a:bodyPr>
          <a:lstStyle/>
          <a:p>
            <a:pPr algn="ctr"/>
            <a:r>
              <a:rPr lang="en-US" sz="1400" dirty="0" smtClean="0">
                <a:solidFill>
                  <a:schemeClr val="bg1"/>
                </a:solidFill>
              </a:rPr>
              <a:t>Eureka</a:t>
            </a:r>
            <a:endParaRPr lang="en-US" sz="1400" dirty="0">
              <a:solidFill>
                <a:schemeClr val="bg1"/>
              </a:solidFill>
            </a:endParaRPr>
          </a:p>
        </p:txBody>
      </p:sp>
      <p:sp>
        <p:nvSpPr>
          <p:cNvPr id="15" name="TextBox 14"/>
          <p:cNvSpPr txBox="1"/>
          <p:nvPr/>
        </p:nvSpPr>
        <p:spPr>
          <a:xfrm>
            <a:off x="6707481" y="1124662"/>
            <a:ext cx="1263060" cy="523220"/>
          </a:xfrm>
          <a:prstGeom prst="rect">
            <a:avLst/>
          </a:prstGeom>
          <a:solidFill>
            <a:srgbClr val="D50161"/>
          </a:solidFill>
        </p:spPr>
        <p:txBody>
          <a:bodyPr wrap="square" rtlCol="0">
            <a:spAutoFit/>
          </a:bodyPr>
          <a:lstStyle/>
          <a:p>
            <a:pPr algn="ctr"/>
            <a:r>
              <a:rPr lang="en-US" sz="1400" dirty="0" smtClean="0">
                <a:solidFill>
                  <a:schemeClr val="bg1"/>
                </a:solidFill>
              </a:rPr>
              <a:t>Pivotal Health Manager</a:t>
            </a:r>
            <a:endParaRPr lang="en-US" sz="1400" dirty="0">
              <a:solidFill>
                <a:schemeClr val="bg1"/>
              </a:solidFill>
            </a:endParaRPr>
          </a:p>
        </p:txBody>
      </p:sp>
      <p:sp>
        <p:nvSpPr>
          <p:cNvPr id="17" name="TextBox 16"/>
          <p:cNvSpPr txBox="1"/>
          <p:nvPr/>
        </p:nvSpPr>
        <p:spPr>
          <a:xfrm>
            <a:off x="1371995" y="1011792"/>
            <a:ext cx="542136" cy="307777"/>
          </a:xfrm>
          <a:prstGeom prst="rect">
            <a:avLst/>
          </a:prstGeom>
          <a:solidFill>
            <a:srgbClr val="D50161"/>
          </a:solidFill>
        </p:spPr>
        <p:txBody>
          <a:bodyPr wrap="none" rtlCol="0">
            <a:spAutoFit/>
          </a:bodyPr>
          <a:lstStyle/>
          <a:p>
            <a:pPr algn="ctr"/>
            <a:r>
              <a:rPr lang="en-US" sz="1400" dirty="0" smtClean="0">
                <a:solidFill>
                  <a:schemeClr val="bg1"/>
                </a:solidFill>
              </a:rPr>
              <a:t>Bosh</a:t>
            </a:r>
            <a:endParaRPr lang="en-US" sz="1400" dirty="0">
              <a:solidFill>
                <a:schemeClr val="bg1"/>
              </a:solidFill>
            </a:endParaRPr>
          </a:p>
        </p:txBody>
      </p:sp>
      <p:sp>
        <p:nvSpPr>
          <p:cNvPr id="18" name="TextBox 17"/>
          <p:cNvSpPr txBox="1"/>
          <p:nvPr/>
        </p:nvSpPr>
        <p:spPr>
          <a:xfrm>
            <a:off x="1351957" y="1340105"/>
            <a:ext cx="582212" cy="307777"/>
          </a:xfrm>
          <a:prstGeom prst="rect">
            <a:avLst/>
          </a:prstGeom>
          <a:solidFill>
            <a:srgbClr val="D50161"/>
          </a:solidFill>
        </p:spPr>
        <p:txBody>
          <a:bodyPr wrap="none" rtlCol="0">
            <a:spAutoFit/>
          </a:bodyPr>
          <a:lstStyle/>
          <a:p>
            <a:pPr algn="ctr"/>
            <a:r>
              <a:rPr lang="en-US" sz="1400" dirty="0" smtClean="0">
                <a:solidFill>
                  <a:schemeClr val="bg1"/>
                </a:solidFill>
              </a:rPr>
              <a:t>CF </a:t>
            </a:r>
            <a:r>
              <a:rPr lang="en-US" sz="1400" dirty="0" err="1" smtClean="0">
                <a:solidFill>
                  <a:schemeClr val="bg1"/>
                </a:solidFill>
              </a:rPr>
              <a:t>Cli</a:t>
            </a:r>
            <a:endParaRPr lang="en-US" sz="1400" dirty="0">
              <a:solidFill>
                <a:schemeClr val="bg1"/>
              </a:solidFill>
            </a:endParaRPr>
          </a:p>
        </p:txBody>
      </p:sp>
      <p:sp>
        <p:nvSpPr>
          <p:cNvPr id="20" name="TextBox 19"/>
          <p:cNvSpPr txBox="1"/>
          <p:nvPr/>
        </p:nvSpPr>
        <p:spPr>
          <a:xfrm>
            <a:off x="2897170" y="2327372"/>
            <a:ext cx="929613" cy="307777"/>
          </a:xfrm>
          <a:prstGeom prst="rect">
            <a:avLst/>
          </a:prstGeom>
          <a:solidFill>
            <a:srgbClr val="D50161"/>
          </a:solidFill>
        </p:spPr>
        <p:txBody>
          <a:bodyPr wrap="none" rtlCol="0">
            <a:spAutoFit/>
          </a:bodyPr>
          <a:lstStyle/>
          <a:p>
            <a:pPr algn="ctr"/>
            <a:r>
              <a:rPr lang="en-US" sz="1400" dirty="0" smtClean="0">
                <a:solidFill>
                  <a:schemeClr val="bg1"/>
                </a:solidFill>
              </a:rPr>
              <a:t>Cassandra</a:t>
            </a:r>
            <a:endParaRPr lang="en-US" sz="1400" dirty="0">
              <a:solidFill>
                <a:schemeClr val="bg1"/>
              </a:solidFill>
            </a:endParaRPr>
          </a:p>
        </p:txBody>
      </p:sp>
      <p:sp>
        <p:nvSpPr>
          <p:cNvPr id="21" name="TextBox 20"/>
          <p:cNvSpPr txBox="1"/>
          <p:nvPr/>
        </p:nvSpPr>
        <p:spPr>
          <a:xfrm>
            <a:off x="4262984" y="2990850"/>
            <a:ext cx="1917128" cy="307777"/>
          </a:xfrm>
          <a:prstGeom prst="rect">
            <a:avLst/>
          </a:prstGeom>
          <a:solidFill>
            <a:srgbClr val="D50161"/>
          </a:solidFill>
        </p:spPr>
        <p:txBody>
          <a:bodyPr wrap="none" rtlCol="0">
            <a:spAutoFit/>
          </a:bodyPr>
          <a:lstStyle/>
          <a:p>
            <a:pPr algn="ctr"/>
            <a:r>
              <a:rPr lang="en-US" sz="1400" dirty="0" smtClean="0">
                <a:solidFill>
                  <a:schemeClr val="bg1"/>
                </a:solidFill>
              </a:rPr>
              <a:t>Pivotal Cloud Controller</a:t>
            </a:r>
            <a:endParaRPr lang="en-US" sz="1400" dirty="0">
              <a:solidFill>
                <a:schemeClr val="bg1"/>
              </a:solidFill>
            </a:endParaRPr>
          </a:p>
        </p:txBody>
      </p:sp>
      <p:sp>
        <p:nvSpPr>
          <p:cNvPr id="22" name="TextBox 21"/>
          <p:cNvSpPr txBox="1"/>
          <p:nvPr/>
        </p:nvSpPr>
        <p:spPr>
          <a:xfrm>
            <a:off x="3016806" y="2990850"/>
            <a:ext cx="715260" cy="307777"/>
          </a:xfrm>
          <a:prstGeom prst="rect">
            <a:avLst/>
          </a:prstGeom>
          <a:solidFill>
            <a:srgbClr val="D50161"/>
          </a:solidFill>
        </p:spPr>
        <p:txBody>
          <a:bodyPr wrap="none" rtlCol="0">
            <a:spAutoFit/>
          </a:bodyPr>
          <a:lstStyle/>
          <a:p>
            <a:pPr algn="ctr"/>
            <a:r>
              <a:rPr lang="en-US" sz="1400" dirty="0" smtClean="0">
                <a:solidFill>
                  <a:schemeClr val="bg1"/>
                </a:solidFill>
              </a:rPr>
              <a:t>Jenkins</a:t>
            </a:r>
            <a:endParaRPr lang="en-US" sz="1400" dirty="0">
              <a:solidFill>
                <a:schemeClr val="bg1"/>
              </a:solidFill>
            </a:endParaRPr>
          </a:p>
        </p:txBody>
      </p:sp>
      <p:sp>
        <p:nvSpPr>
          <p:cNvPr id="24" name="TextBox 23"/>
          <p:cNvSpPr txBox="1"/>
          <p:nvPr/>
        </p:nvSpPr>
        <p:spPr>
          <a:xfrm>
            <a:off x="2603434" y="3841548"/>
            <a:ext cx="758542" cy="307777"/>
          </a:xfrm>
          <a:prstGeom prst="rect">
            <a:avLst/>
          </a:prstGeom>
          <a:solidFill>
            <a:srgbClr val="D50161"/>
          </a:solidFill>
        </p:spPr>
        <p:txBody>
          <a:bodyPr wrap="none" rtlCol="0">
            <a:spAutoFit/>
          </a:bodyPr>
          <a:lstStyle/>
          <a:p>
            <a:pPr algn="ctr"/>
            <a:r>
              <a:rPr lang="en-US" sz="1400" dirty="0" smtClean="0">
                <a:solidFill>
                  <a:schemeClr val="bg1"/>
                </a:solidFill>
              </a:rPr>
              <a:t>Node JS</a:t>
            </a:r>
            <a:endParaRPr lang="en-US" sz="1400" dirty="0">
              <a:solidFill>
                <a:schemeClr val="bg1"/>
              </a:solidFill>
            </a:endParaRPr>
          </a:p>
        </p:txBody>
      </p:sp>
      <p:sp>
        <p:nvSpPr>
          <p:cNvPr id="25" name="TextBox 24"/>
          <p:cNvSpPr txBox="1"/>
          <p:nvPr/>
        </p:nvSpPr>
        <p:spPr>
          <a:xfrm>
            <a:off x="3584608" y="3836787"/>
            <a:ext cx="933269" cy="307777"/>
          </a:xfrm>
          <a:prstGeom prst="rect">
            <a:avLst/>
          </a:prstGeom>
          <a:solidFill>
            <a:srgbClr val="D50161"/>
          </a:solidFill>
        </p:spPr>
        <p:txBody>
          <a:bodyPr wrap="none" rtlCol="0">
            <a:spAutoFit/>
          </a:bodyPr>
          <a:lstStyle/>
          <a:p>
            <a:pPr algn="ctr"/>
            <a:r>
              <a:rPr lang="en-US" sz="1400" dirty="0" smtClean="0">
                <a:solidFill>
                  <a:schemeClr val="bg1"/>
                </a:solidFill>
              </a:rPr>
              <a:t>Angular JS</a:t>
            </a:r>
            <a:endParaRPr lang="en-US" sz="1400" dirty="0">
              <a:solidFill>
                <a:schemeClr val="bg1"/>
              </a:solidFill>
            </a:endParaRPr>
          </a:p>
        </p:txBody>
      </p:sp>
      <p:sp>
        <p:nvSpPr>
          <p:cNvPr id="26" name="TextBox 25"/>
          <p:cNvSpPr txBox="1"/>
          <p:nvPr/>
        </p:nvSpPr>
        <p:spPr>
          <a:xfrm>
            <a:off x="4725218" y="3832026"/>
            <a:ext cx="1521891" cy="307777"/>
          </a:xfrm>
          <a:prstGeom prst="rect">
            <a:avLst/>
          </a:prstGeom>
          <a:solidFill>
            <a:srgbClr val="D50161"/>
          </a:solidFill>
        </p:spPr>
        <p:txBody>
          <a:bodyPr wrap="none" rtlCol="0">
            <a:spAutoFit/>
          </a:bodyPr>
          <a:lstStyle/>
          <a:p>
            <a:pPr algn="ctr"/>
            <a:r>
              <a:rPr lang="en-US" sz="1400" dirty="0" smtClean="0">
                <a:solidFill>
                  <a:schemeClr val="bg1"/>
                </a:solidFill>
              </a:rPr>
              <a:t>Warden Container</a:t>
            </a:r>
            <a:endParaRPr lang="en-US" sz="1400" dirty="0">
              <a:solidFill>
                <a:schemeClr val="bg1"/>
              </a:solidFill>
            </a:endParaRPr>
          </a:p>
        </p:txBody>
      </p:sp>
    </p:spTree>
    <p:extLst>
      <p:ext uri="{BB962C8B-B14F-4D97-AF65-F5344CB8AC3E}">
        <p14:creationId xmlns:p14="http://schemas.microsoft.com/office/powerpoint/2010/main" val="25308463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ctr">
              <a:lnSpc>
                <a:spcPct val="90000"/>
              </a:lnSpc>
              <a:buSzPct val="25000"/>
              <a:defRPr/>
            </a:pPr>
            <a:r>
              <a:rPr lang="en-US" sz="4500" b="1" kern="0" cap="all" dirty="0" err="1" smtClean="0">
                <a:solidFill>
                  <a:srgbClr val="008881"/>
                </a:solidFill>
                <a:ea typeface="Arial"/>
                <a:cs typeface="Arial"/>
                <a:sym typeface="Arial"/>
              </a:rPr>
              <a:t>CLOUDfoundry</a:t>
            </a:r>
            <a:endParaRPr lang="en" sz="4500" b="1" kern="0" cap="all" dirty="0">
              <a:solidFill>
                <a:srgbClr val="008881"/>
              </a:solidFill>
              <a:ea typeface="Arial"/>
              <a:cs typeface="Arial"/>
              <a:sym typeface="Arial"/>
            </a:endParaRPr>
          </a:p>
        </p:txBody>
      </p:sp>
    </p:spTree>
    <p:extLst>
      <p:ext uri="{BB962C8B-B14F-4D97-AF65-F5344CB8AC3E}">
        <p14:creationId xmlns:p14="http://schemas.microsoft.com/office/powerpoint/2010/main" val="16206190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10" name="Rectangle 9"/>
          <p:cNvSpPr/>
          <p:nvPr/>
        </p:nvSpPr>
        <p:spPr>
          <a:xfrm>
            <a:off x="0" y="0"/>
            <a:ext cx="9144000" cy="5143500"/>
          </a:xfrm>
          <a:prstGeom prst="rect">
            <a:avLst/>
          </a:prstGeom>
          <a:solidFill>
            <a:srgbClr val="0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rgbClr val="FFFFFF"/>
              </a:solidFill>
            </a:endParaRPr>
          </a:p>
        </p:txBody>
      </p:sp>
      <p:sp>
        <p:nvSpPr>
          <p:cNvPr id="11" name="Rectangle 10"/>
          <p:cNvSpPr/>
          <p:nvPr/>
        </p:nvSpPr>
        <p:spPr>
          <a:xfrm>
            <a:off x="-5151" y="995680"/>
            <a:ext cx="9144000" cy="3785870"/>
          </a:xfrm>
          <a:prstGeom prst="rect">
            <a:avLst/>
          </a:prstGeom>
          <a:gradFill flip="none" rotWithShape="1">
            <a:gsLst>
              <a:gs pos="0">
                <a:srgbClr val="2C363A"/>
              </a:gs>
              <a:gs pos="39000">
                <a:schemeClr val="bg2">
                  <a:alpha val="0"/>
                </a:schemeClr>
              </a:gs>
            </a:gsLst>
            <a:lin ang="45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rgbClr val="FFFFFF"/>
              </a:solidFill>
            </a:endParaRPr>
          </a:p>
        </p:txBody>
      </p:sp>
      <p:sp>
        <p:nvSpPr>
          <p:cNvPr id="714" name="Shape 714"/>
          <p:cNvSpPr txBox="1">
            <a:spLocks noGrp="1"/>
          </p:cNvSpPr>
          <p:nvPr>
            <p:ph type="title"/>
          </p:nvPr>
        </p:nvSpPr>
        <p:spPr>
          <a:xfrm>
            <a:off x="366713" y="291576"/>
            <a:ext cx="8410575" cy="460375"/>
          </a:xfrm>
          <a:prstGeom prst="rect">
            <a:avLst/>
          </a:prstGeom>
          <a:noFill/>
          <a:ln>
            <a:noFill/>
          </a:ln>
        </p:spPr>
        <p:txBody>
          <a:bodyPr vert="horz" lIns="0" tIns="0" rIns="0" bIns="0" rtlCol="0" anchor="t" anchorCtr="0">
            <a:noAutofit/>
          </a:bodyPr>
          <a:lstStyle/>
          <a:p>
            <a:pPr algn="ctr">
              <a:spcBef>
                <a:spcPts val="0"/>
              </a:spcBef>
              <a:buClr>
                <a:schemeClr val="dk2"/>
              </a:buClr>
              <a:buSzPct val="25000"/>
            </a:pPr>
            <a:r>
              <a:rPr lang="en-US" sz="3000" b="1" cap="all" dirty="0">
                <a:solidFill>
                  <a:srgbClr val="74CEC7"/>
                </a:solidFill>
              </a:rPr>
              <a:t>Cloud Foundry Foundation</a:t>
            </a:r>
            <a:br>
              <a:rPr lang="en-US" sz="3000" b="1" cap="all" dirty="0">
                <a:solidFill>
                  <a:srgbClr val="74CEC7"/>
                </a:solidFill>
              </a:rPr>
            </a:br>
            <a:r>
              <a:rPr lang="en-US" sz="3000" b="1" cap="all" dirty="0">
                <a:solidFill>
                  <a:srgbClr val="74CEC7"/>
                </a:solidFill>
              </a:rPr>
              <a:t/>
            </a:r>
            <a:br>
              <a:rPr lang="en-US" sz="3000" b="1" cap="all" dirty="0">
                <a:solidFill>
                  <a:srgbClr val="74CEC7"/>
                </a:solidFill>
              </a:rPr>
            </a:br>
            <a:endParaRPr sz="3000" b="1" cap="all" dirty="0">
              <a:solidFill>
                <a:srgbClr val="74CEC7"/>
              </a:solidFill>
            </a:endParaRPr>
          </a:p>
        </p:txBody>
      </p:sp>
      <p:sp>
        <p:nvSpPr>
          <p:cNvPr id="4" name="Content Placeholder 3"/>
          <p:cNvSpPr>
            <a:spLocks noGrp="1"/>
          </p:cNvSpPr>
          <p:nvPr>
            <p:ph sz="quarter" idx="10"/>
          </p:nvPr>
        </p:nvSpPr>
        <p:spPr>
          <a:xfrm>
            <a:off x="4978400" y="1473209"/>
            <a:ext cx="3798888" cy="2917170"/>
          </a:xfrm>
        </p:spPr>
        <p:txBody>
          <a:bodyPr/>
          <a:lstStyle/>
          <a:p>
            <a:r>
              <a:rPr lang="en-US" sz="1800" dirty="0">
                <a:solidFill>
                  <a:srgbClr val="FFFFFF"/>
                </a:solidFill>
              </a:rPr>
              <a:t>$6M/year to promote CF</a:t>
            </a:r>
          </a:p>
          <a:p>
            <a:r>
              <a:rPr lang="en-US" sz="1800" dirty="0">
                <a:solidFill>
                  <a:srgbClr val="FFFFFF"/>
                </a:solidFill>
              </a:rPr>
              <a:t>40 Fortune 500 brands</a:t>
            </a:r>
          </a:p>
          <a:p>
            <a:r>
              <a:rPr lang="en-US" sz="1800" dirty="0">
                <a:solidFill>
                  <a:srgbClr val="FFFFFF"/>
                </a:solidFill>
              </a:rPr>
              <a:t>Wall Street Working Group</a:t>
            </a:r>
          </a:p>
          <a:p>
            <a:r>
              <a:rPr lang="en-US" sz="1800" dirty="0" err="1">
                <a:solidFill>
                  <a:srgbClr val="FFFFFF"/>
                </a:solidFill>
              </a:rPr>
              <a:t>IoT</a:t>
            </a:r>
            <a:r>
              <a:rPr lang="en-US" sz="1800" dirty="0">
                <a:solidFill>
                  <a:srgbClr val="FFFFFF"/>
                </a:solidFill>
              </a:rPr>
              <a:t> Working Group</a:t>
            </a:r>
          </a:p>
          <a:p>
            <a:r>
              <a:rPr lang="en-US" sz="1800" dirty="0">
                <a:solidFill>
                  <a:srgbClr val="FFFFFF"/>
                </a:solidFill>
              </a:rPr>
              <a:t>Cloud Foundry Summit, May 11-12</a:t>
            </a:r>
          </a:p>
          <a:p>
            <a:r>
              <a:rPr lang="en-US" sz="1800" dirty="0">
                <a:solidFill>
                  <a:srgbClr val="FFFFFF"/>
                </a:solidFill>
              </a:rPr>
              <a:t>Get your customers involved, own the next generation of IT</a:t>
            </a:r>
          </a:p>
        </p:txBody>
      </p:sp>
      <p:pic>
        <p:nvPicPr>
          <p:cNvPr id="2" name="Picture 1" descr="Screen Shot 2015-02-15 at 5.14.01 PM.png"/>
          <p:cNvPicPr>
            <a:picLocks noChangeAspect="1"/>
          </p:cNvPicPr>
          <p:nvPr/>
        </p:nvPicPr>
        <p:blipFill rotWithShape="1">
          <a:blip r:embed="rId3">
            <a:extLst>
              <a:ext uri="{28A0092B-C50C-407E-A947-70E740481C1C}">
                <a14:useLocalDpi xmlns:a14="http://schemas.microsoft.com/office/drawing/2010/main" val="0"/>
              </a:ext>
            </a:extLst>
          </a:blip>
          <a:srcRect l="3811" t="4227" r="3251" b="23304"/>
          <a:stretch/>
        </p:blipFill>
        <p:spPr>
          <a:xfrm>
            <a:off x="651933" y="1498611"/>
            <a:ext cx="3081868" cy="2032000"/>
          </a:xfrm>
          <a:prstGeom prst="rect">
            <a:avLst/>
          </a:prstGeom>
          <a:effectLst>
            <a:outerShdw blurRad="101600" sx="102000" sy="102000" algn="ctr" rotWithShape="0">
              <a:prstClr val="black">
                <a:alpha val="25000"/>
              </a:prstClr>
            </a:outerShdw>
          </a:effectLst>
        </p:spPr>
      </p:pic>
      <p:sp>
        <p:nvSpPr>
          <p:cNvPr id="5" name="TextBox 4"/>
          <p:cNvSpPr txBox="1"/>
          <p:nvPr/>
        </p:nvSpPr>
        <p:spPr bwMode="gray">
          <a:xfrm>
            <a:off x="668869" y="3699948"/>
            <a:ext cx="3149600" cy="615361"/>
          </a:xfrm>
          <a:prstGeom prst="rect">
            <a:avLst/>
          </a:prstGeom>
          <a:noFill/>
        </p:spPr>
        <p:txBody>
          <a:bodyPr wrap="square" lIns="0" tIns="0" rIns="0" bIns="0" rtlCol="0" anchor="t" anchorCtr="0">
            <a:spAutoFit/>
          </a:bodyPr>
          <a:lstStyle/>
          <a:p>
            <a:r>
              <a:rPr lang="en-US" sz="1000" dirty="0">
                <a:solidFill>
                  <a:srgbClr val="FFFFFF"/>
                </a:solidFill>
              </a:rPr>
              <a:t>The Cloud Foundry Foundation was formed in early December of 2014, and already it has found a leader. Sam </a:t>
            </a:r>
            <a:r>
              <a:rPr lang="en-US" sz="1000" dirty="0" err="1">
                <a:solidFill>
                  <a:srgbClr val="FFFFFF"/>
                </a:solidFill>
              </a:rPr>
              <a:t>Ramji</a:t>
            </a:r>
            <a:r>
              <a:rPr lang="en-US" sz="1000" dirty="0">
                <a:solidFill>
                  <a:srgbClr val="FFFFFF"/>
                </a:solidFill>
              </a:rPr>
              <a:t> was announced as the new director of the Cloud Foundry Foundation this morning.</a:t>
            </a:r>
          </a:p>
        </p:txBody>
      </p:sp>
      <p:cxnSp>
        <p:nvCxnSpPr>
          <p:cNvPr id="7" name="Straight Connector 6"/>
          <p:cNvCxnSpPr/>
          <p:nvPr/>
        </p:nvCxnSpPr>
        <p:spPr>
          <a:xfrm>
            <a:off x="4436535" y="1151477"/>
            <a:ext cx="8467" cy="3539067"/>
          </a:xfrm>
          <a:prstGeom prst="line">
            <a:avLst/>
          </a:prstGeom>
          <a:ln w="31750" cap="flat" cmpd="sng" algn="ctr">
            <a:gradFill flip="none" rotWithShape="1">
              <a:gsLst>
                <a:gs pos="0">
                  <a:schemeClr val="bg1">
                    <a:alpha val="0"/>
                  </a:schemeClr>
                </a:gs>
                <a:gs pos="51000">
                  <a:schemeClr val="bg1">
                    <a:lumMod val="50000"/>
                  </a:schemeClr>
                </a:gs>
                <a:gs pos="100000">
                  <a:schemeClr val="bg1">
                    <a:alpha val="0"/>
                  </a:schemeClr>
                </a:gs>
              </a:gsLst>
              <a:path path="circle">
                <a:fillToRect l="50000" t="50000" r="50000" b="50000"/>
              </a:path>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7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0" y="973663"/>
            <a:ext cx="9144000" cy="4169838"/>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solidFill>
                <a:srgbClr val="FFFFFF"/>
              </a:solidFill>
            </a:endParaRPr>
          </a:p>
        </p:txBody>
      </p:sp>
      <p:grpSp>
        <p:nvGrpSpPr>
          <p:cNvPr id="3" name="Group 2"/>
          <p:cNvGrpSpPr/>
          <p:nvPr/>
        </p:nvGrpSpPr>
        <p:grpSpPr>
          <a:xfrm>
            <a:off x="370183" y="1246797"/>
            <a:ext cx="8377676" cy="3447624"/>
            <a:chOff x="310830" y="843514"/>
            <a:chExt cx="8481263" cy="3719747"/>
          </a:xfrm>
        </p:grpSpPr>
        <p:sp>
          <p:nvSpPr>
            <p:cNvPr id="32" name="Rounded Rectangle 31"/>
            <p:cNvSpPr/>
            <p:nvPr/>
          </p:nvSpPr>
          <p:spPr>
            <a:xfrm>
              <a:off x="310830" y="3563924"/>
              <a:ext cx="8481263" cy="999337"/>
            </a:xfrm>
            <a:prstGeom prst="roundRect">
              <a:avLst>
                <a:gd name="adj" fmla="val 10451"/>
              </a:avLst>
            </a:prstGeom>
            <a:solidFill>
              <a:srgbClr val="FFFFFF"/>
            </a:solidFill>
            <a:ln w="19050" cmpd="sng">
              <a:noFill/>
              <a:prstDash val="dot"/>
            </a:ln>
            <a:effectLst>
              <a:outerShdw blurRad="63500" dir="270000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sp>
          <p:nvSpPr>
            <p:cNvPr id="33" name="Rounded Rectangle 32"/>
            <p:cNvSpPr/>
            <p:nvPr/>
          </p:nvSpPr>
          <p:spPr>
            <a:xfrm>
              <a:off x="310830" y="2187460"/>
              <a:ext cx="8481263" cy="1163477"/>
            </a:xfrm>
            <a:prstGeom prst="roundRect">
              <a:avLst>
                <a:gd name="adj" fmla="val 10141"/>
              </a:avLst>
            </a:prstGeom>
            <a:solidFill>
              <a:srgbClr val="FFFFFF"/>
            </a:solidFill>
            <a:ln w="19050" cmpd="sng">
              <a:noFill/>
              <a:prstDash val="dot"/>
            </a:ln>
            <a:effectLst>
              <a:outerShdw blurRad="63500" dir="270000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pic>
          <p:nvPicPr>
            <p:cNvPr id="34" name="Picture 33"/>
            <p:cNvPicPr>
              <a:picLocks noChangeAspect="1"/>
            </p:cNvPicPr>
            <p:nvPr/>
          </p:nvPicPr>
          <p:blipFill>
            <a:blip r:embed="rId3"/>
            <a:stretch>
              <a:fillRect/>
            </a:stretch>
          </p:blipFill>
          <p:spPr>
            <a:xfrm>
              <a:off x="6033237" y="2294553"/>
              <a:ext cx="1351545" cy="452837"/>
            </a:xfrm>
            <a:prstGeom prst="rect">
              <a:avLst/>
            </a:prstGeom>
          </p:spPr>
        </p:pic>
        <p:pic>
          <p:nvPicPr>
            <p:cNvPr id="35" name="Picture 34"/>
            <p:cNvPicPr>
              <a:picLocks noChangeAspect="1"/>
            </p:cNvPicPr>
            <p:nvPr/>
          </p:nvPicPr>
          <p:blipFill>
            <a:blip r:embed="rId4"/>
            <a:stretch>
              <a:fillRect/>
            </a:stretch>
          </p:blipFill>
          <p:spPr>
            <a:xfrm>
              <a:off x="3367975" y="2841224"/>
              <a:ext cx="875160" cy="415701"/>
            </a:xfrm>
            <a:prstGeom prst="rect">
              <a:avLst/>
            </a:prstGeom>
          </p:spPr>
        </p:pic>
        <p:pic>
          <p:nvPicPr>
            <p:cNvPr id="36" name="Picture 35"/>
            <p:cNvPicPr>
              <a:picLocks noChangeAspect="1"/>
            </p:cNvPicPr>
            <p:nvPr/>
          </p:nvPicPr>
          <p:blipFill>
            <a:blip r:embed="rId5"/>
            <a:stretch>
              <a:fillRect/>
            </a:stretch>
          </p:blipFill>
          <p:spPr>
            <a:xfrm>
              <a:off x="1852702" y="2316160"/>
              <a:ext cx="621185" cy="409623"/>
            </a:xfrm>
            <a:prstGeom prst="rect">
              <a:avLst/>
            </a:prstGeom>
          </p:spPr>
        </p:pic>
        <p:pic>
          <p:nvPicPr>
            <p:cNvPr id="37" name="Picture 36"/>
            <p:cNvPicPr>
              <a:picLocks noChangeAspect="1"/>
            </p:cNvPicPr>
            <p:nvPr/>
          </p:nvPicPr>
          <p:blipFill>
            <a:blip r:embed="rId6"/>
            <a:stretch>
              <a:fillRect/>
            </a:stretch>
          </p:blipFill>
          <p:spPr>
            <a:xfrm>
              <a:off x="1758184" y="2930320"/>
              <a:ext cx="1064305" cy="237508"/>
            </a:xfrm>
            <a:prstGeom prst="rect">
              <a:avLst/>
            </a:prstGeom>
          </p:spPr>
        </p:pic>
        <p:pic>
          <p:nvPicPr>
            <p:cNvPr id="38" name="Picture 37"/>
            <p:cNvPicPr>
              <a:picLocks noChangeAspect="1"/>
            </p:cNvPicPr>
            <p:nvPr/>
          </p:nvPicPr>
          <p:blipFill>
            <a:blip r:embed="rId7"/>
            <a:stretch>
              <a:fillRect/>
            </a:stretch>
          </p:blipFill>
          <p:spPr>
            <a:xfrm>
              <a:off x="2836382" y="2180780"/>
              <a:ext cx="1257678" cy="680383"/>
            </a:xfrm>
            <a:prstGeom prst="rect">
              <a:avLst/>
            </a:prstGeom>
          </p:spPr>
        </p:pic>
        <p:pic>
          <p:nvPicPr>
            <p:cNvPr id="39" name="Picture 38"/>
            <p:cNvPicPr>
              <a:picLocks noChangeAspect="1"/>
            </p:cNvPicPr>
            <p:nvPr/>
          </p:nvPicPr>
          <p:blipFill>
            <a:blip r:embed="rId8"/>
            <a:srcRect t="14317" b="15926"/>
            <a:stretch>
              <a:fillRect/>
            </a:stretch>
          </p:blipFill>
          <p:spPr>
            <a:xfrm>
              <a:off x="550863" y="2293215"/>
              <a:ext cx="939344" cy="455513"/>
            </a:xfrm>
            <a:prstGeom prst="rect">
              <a:avLst/>
            </a:prstGeom>
          </p:spPr>
        </p:pic>
        <p:pic>
          <p:nvPicPr>
            <p:cNvPr id="41" name="Picture 40"/>
            <p:cNvPicPr>
              <a:picLocks noChangeAspect="1"/>
            </p:cNvPicPr>
            <p:nvPr/>
          </p:nvPicPr>
          <p:blipFill>
            <a:blip r:embed="rId9"/>
            <a:stretch>
              <a:fillRect/>
            </a:stretch>
          </p:blipFill>
          <p:spPr>
            <a:xfrm>
              <a:off x="6338779" y="2779259"/>
              <a:ext cx="814713" cy="488828"/>
            </a:xfrm>
            <a:prstGeom prst="rect">
              <a:avLst/>
            </a:prstGeom>
          </p:spPr>
        </p:pic>
        <p:pic>
          <p:nvPicPr>
            <p:cNvPr id="42" name="Picture 41"/>
            <p:cNvPicPr>
              <a:picLocks noChangeAspect="1"/>
            </p:cNvPicPr>
            <p:nvPr/>
          </p:nvPicPr>
          <p:blipFill>
            <a:blip r:embed="rId10"/>
            <a:stretch>
              <a:fillRect/>
            </a:stretch>
          </p:blipFill>
          <p:spPr>
            <a:xfrm>
              <a:off x="737445" y="2810388"/>
              <a:ext cx="475253" cy="477372"/>
            </a:xfrm>
            <a:prstGeom prst="rect">
              <a:avLst/>
            </a:prstGeom>
          </p:spPr>
        </p:pic>
        <p:sp>
          <p:nvSpPr>
            <p:cNvPr id="43" name="Rounded Rectangle 42"/>
            <p:cNvSpPr/>
            <p:nvPr/>
          </p:nvSpPr>
          <p:spPr>
            <a:xfrm>
              <a:off x="310830" y="843514"/>
              <a:ext cx="8481263" cy="1074655"/>
            </a:xfrm>
            <a:prstGeom prst="roundRect">
              <a:avLst>
                <a:gd name="adj" fmla="val 10244"/>
              </a:avLst>
            </a:prstGeom>
            <a:solidFill>
              <a:schemeClr val="bg1"/>
            </a:solidFill>
            <a:ln w="19050" cmpd="sng">
              <a:noFill/>
              <a:prstDash val="dot"/>
            </a:ln>
            <a:effectLst>
              <a:outerShdw blurRad="63500" dir="270000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solidFill>
                  <a:srgbClr val="4D4D4D"/>
                </a:solidFill>
              </a:endParaRPr>
            </a:p>
          </p:txBody>
        </p:sp>
        <p:pic>
          <p:nvPicPr>
            <p:cNvPr id="44" name="Picture 43"/>
            <p:cNvPicPr>
              <a:picLocks noChangeAspect="1"/>
            </p:cNvPicPr>
            <p:nvPr/>
          </p:nvPicPr>
          <p:blipFill>
            <a:blip r:embed="rId11"/>
            <a:stretch>
              <a:fillRect/>
            </a:stretch>
          </p:blipFill>
          <p:spPr>
            <a:xfrm>
              <a:off x="7145854" y="929258"/>
              <a:ext cx="1510031" cy="381730"/>
            </a:xfrm>
            <a:prstGeom prst="rect">
              <a:avLst/>
            </a:prstGeom>
          </p:spPr>
        </p:pic>
        <p:pic>
          <p:nvPicPr>
            <p:cNvPr id="45" name="Picture 44"/>
            <p:cNvPicPr>
              <a:picLocks noChangeAspect="1"/>
            </p:cNvPicPr>
            <p:nvPr/>
          </p:nvPicPr>
          <p:blipFill>
            <a:blip r:embed="rId12"/>
            <a:stretch>
              <a:fillRect/>
            </a:stretch>
          </p:blipFill>
          <p:spPr>
            <a:xfrm>
              <a:off x="4932020" y="967378"/>
              <a:ext cx="1632828" cy="459353"/>
            </a:xfrm>
            <a:prstGeom prst="rect">
              <a:avLst/>
            </a:prstGeom>
          </p:spPr>
        </p:pic>
        <p:pic>
          <p:nvPicPr>
            <p:cNvPr id="46" name="Picture 45"/>
            <p:cNvPicPr>
              <a:picLocks noChangeAspect="1"/>
            </p:cNvPicPr>
            <p:nvPr/>
          </p:nvPicPr>
          <p:blipFill>
            <a:blip r:embed="rId13"/>
            <a:stretch>
              <a:fillRect/>
            </a:stretch>
          </p:blipFill>
          <p:spPr>
            <a:xfrm>
              <a:off x="6712139" y="1422075"/>
              <a:ext cx="806799" cy="405953"/>
            </a:xfrm>
            <a:prstGeom prst="rect">
              <a:avLst/>
            </a:prstGeom>
          </p:spPr>
        </p:pic>
        <p:pic>
          <p:nvPicPr>
            <p:cNvPr id="47" name="Picture 46"/>
            <p:cNvPicPr>
              <a:picLocks noChangeAspect="1"/>
            </p:cNvPicPr>
            <p:nvPr/>
          </p:nvPicPr>
          <p:blipFill>
            <a:blip r:embed="rId14"/>
            <a:stretch>
              <a:fillRect/>
            </a:stretch>
          </p:blipFill>
          <p:spPr>
            <a:xfrm>
              <a:off x="1871149" y="1393636"/>
              <a:ext cx="934336" cy="503809"/>
            </a:xfrm>
            <a:prstGeom prst="rect">
              <a:avLst/>
            </a:prstGeom>
          </p:spPr>
        </p:pic>
        <p:pic>
          <p:nvPicPr>
            <p:cNvPr id="48" name="Picture 47"/>
            <p:cNvPicPr>
              <a:picLocks noChangeAspect="1"/>
            </p:cNvPicPr>
            <p:nvPr/>
          </p:nvPicPr>
          <p:blipFill>
            <a:blip r:embed="rId15"/>
            <a:stretch>
              <a:fillRect/>
            </a:stretch>
          </p:blipFill>
          <p:spPr>
            <a:xfrm>
              <a:off x="4055823" y="1237363"/>
              <a:ext cx="640331" cy="640331"/>
            </a:xfrm>
            <a:prstGeom prst="rect">
              <a:avLst/>
            </a:prstGeom>
          </p:spPr>
        </p:pic>
        <p:pic>
          <p:nvPicPr>
            <p:cNvPr id="49" name="Picture 48"/>
            <p:cNvPicPr>
              <a:picLocks noChangeAspect="1"/>
            </p:cNvPicPr>
            <p:nvPr/>
          </p:nvPicPr>
          <p:blipFill>
            <a:blip r:embed="rId16"/>
            <a:stretch>
              <a:fillRect/>
            </a:stretch>
          </p:blipFill>
          <p:spPr>
            <a:xfrm>
              <a:off x="4456555" y="2354257"/>
              <a:ext cx="1214187" cy="333429"/>
            </a:xfrm>
            <a:prstGeom prst="rect">
              <a:avLst/>
            </a:prstGeom>
          </p:spPr>
        </p:pic>
        <p:pic>
          <p:nvPicPr>
            <p:cNvPr id="50" name="Picture 53" descr="\\kensui-vsv1\★情報戦略担当☆\広報業務\ＣＩロゴ\ロゴ\NTT\NTT_Logo_L\L_JPEG\NTT_Logo_L-4C.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88621" y="2866504"/>
              <a:ext cx="1004671" cy="36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p:nvPicPr>
          <p:blipFill>
            <a:blip r:embed="rId18"/>
            <a:stretch>
              <a:fillRect/>
            </a:stretch>
          </p:blipFill>
          <p:spPr>
            <a:xfrm>
              <a:off x="599474" y="1054210"/>
              <a:ext cx="1220785" cy="278517"/>
            </a:xfrm>
            <a:prstGeom prst="rect">
              <a:avLst/>
            </a:prstGeom>
          </p:spPr>
        </p:pic>
        <p:sp>
          <p:nvSpPr>
            <p:cNvPr id="53" name="Rectangle 52"/>
            <p:cNvSpPr/>
            <p:nvPr/>
          </p:nvSpPr>
          <p:spPr>
            <a:xfrm>
              <a:off x="4027598" y="1937358"/>
              <a:ext cx="719134" cy="398484"/>
            </a:xfrm>
            <a:prstGeom prst="rect">
              <a:avLst/>
            </a:prstGeom>
            <a:solidFill>
              <a:schemeClr val="bg1"/>
            </a:solidFill>
          </p:spPr>
          <p:txBody>
            <a:bodyPr wrap="none">
              <a:spAutoFit/>
            </a:bodyPr>
            <a:lstStyle/>
            <a:p>
              <a:pPr algn="ctr"/>
              <a:r>
                <a:rPr lang="en-US" b="1" dirty="0">
                  <a:solidFill>
                    <a:srgbClr val="33928A"/>
                  </a:solidFill>
                </a:rPr>
                <a:t>Gold</a:t>
              </a:r>
              <a:endParaRPr lang="en-US" sz="1200" b="1" dirty="0">
                <a:solidFill>
                  <a:srgbClr val="33928A"/>
                </a:solidFill>
              </a:endParaRPr>
            </a:p>
          </p:txBody>
        </p:sp>
        <p:pic>
          <p:nvPicPr>
            <p:cNvPr id="54" name="Picture 53"/>
            <p:cNvPicPr>
              <a:picLocks noChangeAspect="1"/>
            </p:cNvPicPr>
            <p:nvPr/>
          </p:nvPicPr>
          <p:blipFill>
            <a:blip r:embed="rId19"/>
            <a:stretch>
              <a:fillRect/>
            </a:stretch>
          </p:blipFill>
          <p:spPr>
            <a:xfrm>
              <a:off x="7201682" y="3742068"/>
              <a:ext cx="1044339" cy="407944"/>
            </a:xfrm>
            <a:prstGeom prst="rect">
              <a:avLst/>
            </a:prstGeom>
          </p:spPr>
        </p:pic>
        <p:pic>
          <p:nvPicPr>
            <p:cNvPr id="55" name="Picture 54"/>
            <p:cNvPicPr>
              <a:picLocks noChangeAspect="1"/>
            </p:cNvPicPr>
            <p:nvPr/>
          </p:nvPicPr>
          <p:blipFill>
            <a:blip r:embed="rId20"/>
            <a:stretch>
              <a:fillRect/>
            </a:stretch>
          </p:blipFill>
          <p:spPr>
            <a:xfrm>
              <a:off x="1108653" y="4253554"/>
              <a:ext cx="701233" cy="148310"/>
            </a:xfrm>
            <a:prstGeom prst="rect">
              <a:avLst/>
            </a:prstGeom>
          </p:spPr>
        </p:pic>
        <p:pic>
          <p:nvPicPr>
            <p:cNvPr id="56" name="Picture 55"/>
            <p:cNvPicPr>
              <a:picLocks noChangeAspect="1"/>
            </p:cNvPicPr>
            <p:nvPr/>
          </p:nvPicPr>
          <p:blipFill>
            <a:blip r:embed="rId21"/>
            <a:stretch>
              <a:fillRect/>
            </a:stretch>
          </p:blipFill>
          <p:spPr>
            <a:xfrm>
              <a:off x="478685" y="4116588"/>
              <a:ext cx="459093" cy="405308"/>
            </a:xfrm>
            <a:prstGeom prst="rect">
              <a:avLst/>
            </a:prstGeom>
          </p:spPr>
        </p:pic>
        <p:pic>
          <p:nvPicPr>
            <p:cNvPr id="57" name="Picture 56"/>
            <p:cNvPicPr>
              <a:picLocks noChangeAspect="1"/>
            </p:cNvPicPr>
            <p:nvPr/>
          </p:nvPicPr>
          <p:blipFill>
            <a:blip r:embed="rId22"/>
            <a:stretch>
              <a:fillRect/>
            </a:stretch>
          </p:blipFill>
          <p:spPr>
            <a:xfrm>
              <a:off x="8208627" y="3676634"/>
              <a:ext cx="546435" cy="424290"/>
            </a:xfrm>
            <a:prstGeom prst="rect">
              <a:avLst/>
            </a:prstGeom>
          </p:spPr>
        </p:pic>
        <p:pic>
          <p:nvPicPr>
            <p:cNvPr id="58" name="Picture 57"/>
            <p:cNvPicPr>
              <a:picLocks noChangeAspect="1"/>
            </p:cNvPicPr>
            <p:nvPr/>
          </p:nvPicPr>
          <p:blipFill>
            <a:blip r:embed="rId23"/>
            <a:stretch>
              <a:fillRect/>
            </a:stretch>
          </p:blipFill>
          <p:spPr>
            <a:xfrm>
              <a:off x="1980761" y="4219017"/>
              <a:ext cx="1141270" cy="217384"/>
            </a:xfrm>
            <a:prstGeom prst="rect">
              <a:avLst/>
            </a:prstGeom>
          </p:spPr>
        </p:pic>
        <p:pic>
          <p:nvPicPr>
            <p:cNvPr id="59" name="Picture 58"/>
            <p:cNvPicPr>
              <a:picLocks noChangeAspect="1"/>
            </p:cNvPicPr>
            <p:nvPr/>
          </p:nvPicPr>
          <p:blipFill>
            <a:blip r:embed="rId24"/>
            <a:stretch>
              <a:fillRect/>
            </a:stretch>
          </p:blipFill>
          <p:spPr>
            <a:xfrm>
              <a:off x="6895497" y="4179841"/>
              <a:ext cx="623198" cy="295736"/>
            </a:xfrm>
            <a:prstGeom prst="rect">
              <a:avLst/>
            </a:prstGeom>
          </p:spPr>
        </p:pic>
        <p:pic>
          <p:nvPicPr>
            <p:cNvPr id="60" name="Picture 59"/>
            <p:cNvPicPr>
              <a:picLocks noChangeAspect="1"/>
            </p:cNvPicPr>
            <p:nvPr/>
          </p:nvPicPr>
          <p:blipFill>
            <a:blip r:embed="rId25"/>
            <a:stretch>
              <a:fillRect/>
            </a:stretch>
          </p:blipFill>
          <p:spPr>
            <a:xfrm>
              <a:off x="2595571" y="3623716"/>
              <a:ext cx="1094237" cy="530127"/>
            </a:xfrm>
            <a:prstGeom prst="rect">
              <a:avLst/>
            </a:prstGeom>
          </p:spPr>
        </p:pic>
        <p:pic>
          <p:nvPicPr>
            <p:cNvPr id="61" name="Picture 60"/>
            <p:cNvPicPr>
              <a:picLocks noChangeAspect="1"/>
            </p:cNvPicPr>
            <p:nvPr/>
          </p:nvPicPr>
          <p:blipFill>
            <a:blip r:embed="rId26"/>
            <a:stretch>
              <a:fillRect/>
            </a:stretch>
          </p:blipFill>
          <p:spPr>
            <a:xfrm>
              <a:off x="3292906" y="4169289"/>
              <a:ext cx="1161747" cy="316840"/>
            </a:xfrm>
            <a:prstGeom prst="rect">
              <a:avLst/>
            </a:prstGeom>
          </p:spPr>
        </p:pic>
        <p:pic>
          <p:nvPicPr>
            <p:cNvPr id="62" name="Picture 61"/>
            <p:cNvPicPr>
              <a:picLocks noChangeAspect="1"/>
            </p:cNvPicPr>
            <p:nvPr/>
          </p:nvPicPr>
          <p:blipFill>
            <a:blip r:embed="rId27"/>
            <a:stretch>
              <a:fillRect/>
            </a:stretch>
          </p:blipFill>
          <p:spPr>
            <a:xfrm>
              <a:off x="4625528" y="4230477"/>
              <a:ext cx="840883" cy="194465"/>
            </a:xfrm>
            <a:prstGeom prst="rect">
              <a:avLst/>
            </a:prstGeom>
          </p:spPr>
        </p:pic>
        <p:pic>
          <p:nvPicPr>
            <p:cNvPr id="63" name="Picture 62"/>
            <p:cNvPicPr>
              <a:picLocks noChangeAspect="1"/>
            </p:cNvPicPr>
            <p:nvPr/>
          </p:nvPicPr>
          <p:blipFill>
            <a:blip r:embed="rId28"/>
            <a:stretch>
              <a:fillRect/>
            </a:stretch>
          </p:blipFill>
          <p:spPr>
            <a:xfrm>
              <a:off x="4744692" y="3731778"/>
              <a:ext cx="741996" cy="314003"/>
            </a:xfrm>
            <a:prstGeom prst="rect">
              <a:avLst/>
            </a:prstGeom>
          </p:spPr>
        </p:pic>
        <p:pic>
          <p:nvPicPr>
            <p:cNvPr id="64" name="Picture 63"/>
            <p:cNvPicPr>
              <a:picLocks noChangeAspect="1"/>
            </p:cNvPicPr>
            <p:nvPr/>
          </p:nvPicPr>
          <p:blipFill>
            <a:blip r:embed="rId29"/>
            <a:stretch>
              <a:fillRect/>
            </a:stretch>
          </p:blipFill>
          <p:spPr>
            <a:xfrm>
              <a:off x="5637286" y="4231768"/>
              <a:ext cx="1087336" cy="191883"/>
            </a:xfrm>
            <a:prstGeom prst="rect">
              <a:avLst/>
            </a:prstGeom>
          </p:spPr>
        </p:pic>
        <p:pic>
          <p:nvPicPr>
            <p:cNvPr id="65" name="Picture 64"/>
            <p:cNvPicPr>
              <a:picLocks noChangeAspect="1"/>
            </p:cNvPicPr>
            <p:nvPr/>
          </p:nvPicPr>
          <p:blipFill>
            <a:blip r:embed="rId30"/>
            <a:stretch>
              <a:fillRect/>
            </a:stretch>
          </p:blipFill>
          <p:spPr>
            <a:xfrm>
              <a:off x="7661045" y="4233630"/>
              <a:ext cx="1030893" cy="226043"/>
            </a:xfrm>
            <a:prstGeom prst="rect">
              <a:avLst/>
            </a:prstGeom>
          </p:spPr>
        </p:pic>
        <p:pic>
          <p:nvPicPr>
            <p:cNvPr id="66" name="Picture 65"/>
            <p:cNvPicPr>
              <a:picLocks noChangeAspect="1"/>
            </p:cNvPicPr>
            <p:nvPr/>
          </p:nvPicPr>
          <p:blipFill>
            <a:blip r:embed="rId31"/>
            <a:stretch>
              <a:fillRect/>
            </a:stretch>
          </p:blipFill>
          <p:spPr>
            <a:xfrm>
              <a:off x="376518" y="3764354"/>
              <a:ext cx="1055733" cy="248851"/>
            </a:xfrm>
            <a:prstGeom prst="rect">
              <a:avLst/>
            </a:prstGeom>
          </p:spPr>
        </p:pic>
        <p:pic>
          <p:nvPicPr>
            <p:cNvPr id="67" name="Picture 66"/>
            <p:cNvPicPr>
              <a:picLocks noChangeAspect="1"/>
            </p:cNvPicPr>
            <p:nvPr/>
          </p:nvPicPr>
          <p:blipFill>
            <a:blip r:embed="rId32"/>
            <a:stretch>
              <a:fillRect/>
            </a:stretch>
          </p:blipFill>
          <p:spPr>
            <a:xfrm>
              <a:off x="1494858" y="3794659"/>
              <a:ext cx="1026766" cy="188240"/>
            </a:xfrm>
            <a:prstGeom prst="rect">
              <a:avLst/>
            </a:prstGeom>
          </p:spPr>
        </p:pic>
        <p:pic>
          <p:nvPicPr>
            <p:cNvPr id="68" name="Picture 67"/>
            <p:cNvPicPr>
              <a:picLocks noChangeAspect="1"/>
            </p:cNvPicPr>
            <p:nvPr/>
          </p:nvPicPr>
          <p:blipFill>
            <a:blip r:embed="rId33"/>
            <a:stretch>
              <a:fillRect/>
            </a:stretch>
          </p:blipFill>
          <p:spPr>
            <a:xfrm>
              <a:off x="5590438" y="3703128"/>
              <a:ext cx="795335" cy="391486"/>
            </a:xfrm>
            <a:prstGeom prst="rect">
              <a:avLst/>
            </a:prstGeom>
          </p:spPr>
        </p:pic>
        <p:sp>
          <p:nvSpPr>
            <p:cNvPr id="69" name="Rectangle 68"/>
            <p:cNvSpPr/>
            <p:nvPr/>
          </p:nvSpPr>
          <p:spPr>
            <a:xfrm>
              <a:off x="3975398" y="3318430"/>
              <a:ext cx="823539" cy="398484"/>
            </a:xfrm>
            <a:prstGeom prst="rect">
              <a:avLst/>
            </a:prstGeom>
            <a:solidFill>
              <a:schemeClr val="bg1"/>
            </a:solidFill>
          </p:spPr>
          <p:txBody>
            <a:bodyPr wrap="none">
              <a:spAutoFit/>
            </a:bodyPr>
            <a:lstStyle/>
            <a:p>
              <a:pPr algn="ctr"/>
              <a:r>
                <a:rPr lang="en-US" b="1" dirty="0">
                  <a:solidFill>
                    <a:srgbClr val="33928A"/>
                  </a:solidFill>
                </a:rPr>
                <a:t>Silver</a:t>
              </a:r>
              <a:endParaRPr lang="en-US" sz="1200" b="1" dirty="0">
                <a:solidFill>
                  <a:srgbClr val="33928A"/>
                </a:solidFill>
              </a:endParaRPr>
            </a:p>
          </p:txBody>
        </p:sp>
        <p:pic>
          <p:nvPicPr>
            <p:cNvPr id="70" name="Picture 69"/>
            <p:cNvPicPr>
              <a:picLocks noChangeAspect="1"/>
            </p:cNvPicPr>
            <p:nvPr/>
          </p:nvPicPr>
          <p:blipFill>
            <a:blip r:embed="rId34"/>
            <a:stretch>
              <a:fillRect/>
            </a:stretch>
          </p:blipFill>
          <p:spPr>
            <a:xfrm>
              <a:off x="3741075" y="3790867"/>
              <a:ext cx="861630" cy="195825"/>
            </a:xfrm>
            <a:prstGeom prst="rect">
              <a:avLst/>
            </a:prstGeom>
          </p:spPr>
        </p:pic>
        <p:pic>
          <p:nvPicPr>
            <p:cNvPr id="71" name="Picture 70" descr="Canopy-stand alone_RGB.png"/>
            <p:cNvPicPr>
              <a:picLocks noChangeAspect="1"/>
            </p:cNvPicPr>
            <p:nvPr/>
          </p:nvPicPr>
          <p:blipFill>
            <a:blip r:embed="rId35"/>
            <a:stretch>
              <a:fillRect/>
            </a:stretch>
          </p:blipFill>
          <p:spPr>
            <a:xfrm>
              <a:off x="6354435" y="3776354"/>
              <a:ext cx="834168" cy="224851"/>
            </a:xfrm>
            <a:prstGeom prst="rect">
              <a:avLst/>
            </a:prstGeom>
          </p:spPr>
        </p:pic>
        <p:pic>
          <p:nvPicPr>
            <p:cNvPr id="72" name="Picture 71" descr="swisscom.png"/>
            <p:cNvPicPr>
              <a:picLocks noChangeAspect="1"/>
            </p:cNvPicPr>
            <p:nvPr/>
          </p:nvPicPr>
          <p:blipFill>
            <a:blip r:embed="rId36"/>
            <a:stretch>
              <a:fillRect/>
            </a:stretch>
          </p:blipFill>
          <p:spPr>
            <a:xfrm>
              <a:off x="7747278" y="2561126"/>
              <a:ext cx="621170" cy="457490"/>
            </a:xfrm>
            <a:prstGeom prst="rect">
              <a:avLst/>
            </a:prstGeom>
          </p:spPr>
        </p:pic>
        <p:pic>
          <p:nvPicPr>
            <p:cNvPr id="73" name="Picture 32" descr="ibm.jpeg"/>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2898709" y="866092"/>
              <a:ext cx="997781" cy="70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 name="Rectangle 50"/>
          <p:cNvSpPr/>
          <p:nvPr/>
        </p:nvSpPr>
        <p:spPr>
          <a:xfrm>
            <a:off x="0" y="0"/>
            <a:ext cx="9144000" cy="914400"/>
          </a:xfrm>
          <a:prstGeom prst="rect">
            <a:avLst/>
          </a:prstGeom>
          <a:solidFill>
            <a:srgbClr val="000000"/>
          </a:solidFill>
          <a:ln w="12700" cap="flat" cmpd="sng" algn="ctr">
            <a:solidFill>
              <a:srgbClr val="000000"/>
            </a:solidFill>
            <a:prstDash val="solid"/>
          </a:ln>
          <a:effectLst/>
        </p:spPr>
        <p:txBody>
          <a:bodyPr lIns="68579" tIns="34289" rIns="68579" bIns="34289" rtlCol="0" anchor="ctr"/>
          <a:lstStyle/>
          <a:p>
            <a:pPr algn="ctr">
              <a:defRPr/>
            </a:pPr>
            <a:endParaRPr lang="en-US" kern="0">
              <a:solidFill>
                <a:srgbClr val="FFFFFF"/>
              </a:solidFill>
            </a:endParaRPr>
          </a:p>
        </p:txBody>
      </p:sp>
      <p:sp>
        <p:nvSpPr>
          <p:cNvPr id="74" name="Shape 1163"/>
          <p:cNvSpPr txBox="1">
            <a:spLocks/>
          </p:cNvSpPr>
          <p:nvPr/>
        </p:nvSpPr>
        <p:spPr bwMode="gray">
          <a:xfrm>
            <a:off x="377296" y="32755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sz="2100" b="1" cap="all" dirty="0">
                <a:solidFill>
                  <a:srgbClr val="74CEC7"/>
                </a:solidFill>
              </a:rPr>
              <a:t>Cloud Foundry: The Industry’s Open Cloud Standard</a:t>
            </a:r>
            <a:endParaRPr lang="en" sz="2100" b="1" cap="all" dirty="0">
              <a:solidFill>
                <a:srgbClr val="74CEC7"/>
              </a:solidFill>
            </a:endParaRPr>
          </a:p>
        </p:txBody>
      </p:sp>
    </p:spTree>
    <p:extLst>
      <p:ext uri="{BB962C8B-B14F-4D97-AF65-F5344CB8AC3E}">
        <p14:creationId xmlns:p14="http://schemas.microsoft.com/office/powerpoint/2010/main" val="82969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24304</TotalTime>
  <Words>1468</Words>
  <Application>Microsoft Macintosh PowerPoint</Application>
  <PresentationFormat>On-screen Show (16:9)</PresentationFormat>
  <Paragraphs>258</Paragraphs>
  <Slides>17</Slides>
  <Notes>14</Notes>
  <HiddenSlides>1</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Pivotal_interim_16x9_external_040113 (3)</vt:lpstr>
      <vt:lpstr>PowerPoint Presentation</vt:lpstr>
      <vt:lpstr>The Power of PaaS (On Premise &amp; Off Premise)</vt:lpstr>
      <vt:lpstr>PowerPoint Presentation</vt:lpstr>
      <vt:lpstr>PaaS features - Microservice architecture needs</vt:lpstr>
      <vt:lpstr>Role of PaaS in Microservices</vt:lpstr>
      <vt:lpstr>BOOM POC using Pivotal CF - Microservices Concerns Mapping</vt:lpstr>
      <vt:lpstr>PowerPoint Presentation</vt:lpstr>
      <vt:lpstr>Cloud Foundry Foundation  </vt:lpstr>
      <vt:lpstr>PowerPoint Presentation</vt:lpstr>
      <vt:lpstr>WORLDWIDE, CROSS-VERTICAL CUSTOMER ADOPTION</vt:lpstr>
      <vt:lpstr>Pivotal Cloud Foundry Industry’s Leading Open Cloud Solution</vt:lpstr>
      <vt:lpstr>PowerPoint Presentation</vt:lpstr>
      <vt:lpstr>PowerPoint Presentation</vt:lpstr>
      <vt:lpstr>PowerPoint Presentation</vt:lpstr>
      <vt:lpstr>Pivotal CF: Technical Capabilities </vt:lpstr>
      <vt:lpstr>PowerPoint Presentation</vt:lpstr>
      <vt:lpstr>Cloud Foundry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VMware Inc.</cp:lastModifiedBy>
  <cp:revision>951</cp:revision>
  <dcterms:created xsi:type="dcterms:W3CDTF">2013-04-01T23:03:32Z</dcterms:created>
  <dcterms:modified xsi:type="dcterms:W3CDTF">2015-10-30T15:06:55Z</dcterms:modified>
</cp:coreProperties>
</file>